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21" r:id="rId3"/>
    <p:sldId id="323" r:id="rId4"/>
    <p:sldId id="275" r:id="rId5"/>
    <p:sldId id="279" r:id="rId6"/>
    <p:sldId id="280" r:id="rId7"/>
    <p:sldId id="282" r:id="rId8"/>
    <p:sldId id="415" r:id="rId9"/>
    <p:sldId id="318" r:id="rId10"/>
    <p:sldId id="346" r:id="rId11"/>
    <p:sldId id="358" r:id="rId12"/>
    <p:sldId id="356" r:id="rId13"/>
    <p:sldId id="368" r:id="rId14"/>
    <p:sldId id="370" r:id="rId15"/>
    <p:sldId id="372" r:id="rId16"/>
    <p:sldId id="354" r:id="rId17"/>
    <p:sldId id="374" r:id="rId18"/>
    <p:sldId id="380" r:id="rId19"/>
    <p:sldId id="381" r:id="rId20"/>
    <p:sldId id="382" r:id="rId21"/>
    <p:sldId id="383" r:id="rId22"/>
    <p:sldId id="317" r:id="rId23"/>
    <p:sldId id="384" r:id="rId24"/>
    <p:sldId id="325" r:id="rId25"/>
    <p:sldId id="385" r:id="rId26"/>
    <p:sldId id="327" r:id="rId27"/>
    <p:sldId id="388" r:id="rId28"/>
    <p:sldId id="389" r:id="rId29"/>
    <p:sldId id="395" r:id="rId30"/>
    <p:sldId id="398" r:id="rId31"/>
    <p:sldId id="397" r:id="rId32"/>
    <p:sldId id="403" r:id="rId33"/>
    <p:sldId id="404" r:id="rId34"/>
    <p:sldId id="410" r:id="rId35"/>
    <p:sldId id="412" r:id="rId36"/>
    <p:sldId id="390" r:id="rId37"/>
    <p:sldId id="411" r:id="rId38"/>
    <p:sldId id="413" r:id="rId39"/>
    <p:sldId id="416" r:id="rId40"/>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71" autoAdjust="0"/>
    <p:restoredTop sz="85943" autoAdjust="0"/>
  </p:normalViewPr>
  <p:slideViewPr>
    <p:cSldViewPr>
      <p:cViewPr>
        <p:scale>
          <a:sx n="80" d="100"/>
          <a:sy n="80" d="100"/>
        </p:scale>
        <p:origin x="-76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Лист1!$B$1</c:f>
              <c:strCache>
                <c:ptCount val="1"/>
                <c:pt idx="0">
                  <c:v>2006</c:v>
                </c:pt>
              </c:strCache>
            </c:strRef>
          </c:tx>
          <c:invertIfNegative val="0"/>
          <c:dLbls>
            <c:txPr>
              <a:bodyPr/>
              <a:lstStyle/>
              <a:p>
                <a:pPr>
                  <a:defRPr>
                    <a:solidFill>
                      <a:schemeClr val="bg1"/>
                    </a:solidFill>
                  </a:defRPr>
                </a:pPr>
                <a:endParaRPr lang="ru-RU"/>
              </a:p>
            </c:txPr>
            <c:showLegendKey val="0"/>
            <c:showVal val="1"/>
            <c:showCatName val="0"/>
            <c:showSerName val="0"/>
            <c:showPercent val="0"/>
            <c:showBubbleSize val="0"/>
            <c:showLeaderLines val="0"/>
          </c:dLbls>
          <c:cat>
            <c:strRef>
              <c:f>Лист1!$A$2:$A$5</c:f>
              <c:strCache>
                <c:ptCount val="4"/>
                <c:pt idx="0">
                  <c:v>к труду </c:v>
                </c:pt>
                <c:pt idx="1">
                  <c:v> к Земле (к природе)</c:v>
                </c:pt>
                <c:pt idx="2">
                  <c:v>к человеку как к Иному</c:v>
                </c:pt>
                <c:pt idx="3">
                  <c:v>отношение к миру</c:v>
                </c:pt>
              </c:strCache>
            </c:strRef>
          </c:cat>
          <c:val>
            <c:numRef>
              <c:f>Лист1!$B$2:$B$5</c:f>
              <c:numCache>
                <c:formatCode>General</c:formatCode>
                <c:ptCount val="4"/>
                <c:pt idx="0">
                  <c:v>59</c:v>
                </c:pt>
                <c:pt idx="1">
                  <c:v>21</c:v>
                </c:pt>
                <c:pt idx="2">
                  <c:v>10</c:v>
                </c:pt>
                <c:pt idx="3">
                  <c:v>26</c:v>
                </c:pt>
              </c:numCache>
            </c:numRef>
          </c:val>
        </c:ser>
        <c:ser>
          <c:idx val="1"/>
          <c:order val="1"/>
          <c:tx>
            <c:strRef>
              <c:f>Лист1!$C$1</c:f>
              <c:strCache>
                <c:ptCount val="1"/>
                <c:pt idx="0">
                  <c:v>2021</c:v>
                </c:pt>
              </c:strCache>
            </c:strRef>
          </c:tx>
          <c:invertIfNegative val="0"/>
          <c:dLbls>
            <c:txPr>
              <a:bodyPr/>
              <a:lstStyle/>
              <a:p>
                <a:pPr>
                  <a:defRPr>
                    <a:solidFill>
                      <a:schemeClr val="bg1"/>
                    </a:solidFill>
                  </a:defRPr>
                </a:pPr>
                <a:endParaRPr lang="ru-RU"/>
              </a:p>
            </c:txPr>
            <c:showLegendKey val="0"/>
            <c:showVal val="1"/>
            <c:showCatName val="0"/>
            <c:showSerName val="0"/>
            <c:showPercent val="0"/>
            <c:showBubbleSize val="0"/>
            <c:showLeaderLines val="0"/>
          </c:dLbls>
          <c:cat>
            <c:strRef>
              <c:f>Лист1!$A$2:$A$5</c:f>
              <c:strCache>
                <c:ptCount val="4"/>
                <c:pt idx="0">
                  <c:v>к труду </c:v>
                </c:pt>
                <c:pt idx="1">
                  <c:v> к Земле (к природе)</c:v>
                </c:pt>
                <c:pt idx="2">
                  <c:v>к человеку как к Иному</c:v>
                </c:pt>
                <c:pt idx="3">
                  <c:v>отношение к миру</c:v>
                </c:pt>
              </c:strCache>
            </c:strRef>
          </c:cat>
          <c:val>
            <c:numRef>
              <c:f>Лист1!$C$2:$C$5</c:f>
              <c:numCache>
                <c:formatCode>General</c:formatCode>
                <c:ptCount val="4"/>
                <c:pt idx="0">
                  <c:v>65</c:v>
                </c:pt>
                <c:pt idx="1">
                  <c:v>44</c:v>
                </c:pt>
                <c:pt idx="2">
                  <c:v>40</c:v>
                </c:pt>
                <c:pt idx="3">
                  <c:v>38</c:v>
                </c:pt>
              </c:numCache>
            </c:numRef>
          </c:val>
        </c:ser>
        <c:dLbls>
          <c:showLegendKey val="0"/>
          <c:showVal val="0"/>
          <c:showCatName val="0"/>
          <c:showSerName val="0"/>
          <c:showPercent val="0"/>
          <c:showBubbleSize val="0"/>
        </c:dLbls>
        <c:gapWidth val="150"/>
        <c:axId val="129314816"/>
        <c:axId val="135415680"/>
      </c:barChart>
      <c:catAx>
        <c:axId val="129314816"/>
        <c:scaling>
          <c:orientation val="minMax"/>
        </c:scaling>
        <c:delete val="0"/>
        <c:axPos val="b"/>
        <c:numFmt formatCode="General" sourceLinked="1"/>
        <c:majorTickMark val="out"/>
        <c:minorTickMark val="none"/>
        <c:tickLblPos val="nextTo"/>
        <c:txPr>
          <a:bodyPr/>
          <a:lstStyle/>
          <a:p>
            <a:pPr>
              <a:defRPr>
                <a:solidFill>
                  <a:schemeClr val="bg1"/>
                </a:solidFill>
              </a:defRPr>
            </a:pPr>
            <a:endParaRPr lang="ru-RU"/>
          </a:p>
        </c:txPr>
        <c:crossAx val="135415680"/>
        <c:crosses val="autoZero"/>
        <c:auto val="1"/>
        <c:lblAlgn val="ctr"/>
        <c:lblOffset val="100"/>
        <c:noMultiLvlLbl val="0"/>
      </c:catAx>
      <c:valAx>
        <c:axId val="135415680"/>
        <c:scaling>
          <c:orientation val="minMax"/>
        </c:scaling>
        <c:delete val="0"/>
        <c:axPos val="l"/>
        <c:majorGridlines/>
        <c:numFmt formatCode="General" sourceLinked="1"/>
        <c:majorTickMark val="out"/>
        <c:minorTickMark val="none"/>
        <c:tickLblPos val="nextTo"/>
        <c:txPr>
          <a:bodyPr/>
          <a:lstStyle/>
          <a:p>
            <a:pPr>
              <a:defRPr>
                <a:solidFill>
                  <a:schemeClr val="bg1"/>
                </a:solidFill>
              </a:defRPr>
            </a:pPr>
            <a:endParaRPr lang="ru-RU"/>
          </a:p>
        </c:txPr>
        <c:crossAx val="129314816"/>
        <c:crosses val="autoZero"/>
        <c:crossBetween val="between"/>
      </c:valAx>
      <c:spPr>
        <a:solidFill>
          <a:schemeClr val="accent5">
            <a:lumMod val="60000"/>
            <a:lumOff val="40000"/>
          </a:schemeClr>
        </a:solidFill>
      </c:spPr>
    </c:plotArea>
    <c:legend>
      <c:legendPos val="r"/>
      <c:layout/>
      <c:overlay val="0"/>
      <c:txPr>
        <a:bodyPr/>
        <a:lstStyle/>
        <a:p>
          <a:pPr>
            <a:defRPr>
              <a:solidFill>
                <a:schemeClr val="bg1"/>
              </a:solidFill>
            </a:defRPr>
          </a:pPr>
          <a:endParaRPr lang="ru-RU"/>
        </a:p>
      </c:txPr>
    </c:legend>
    <c:plotVisOnly val="1"/>
    <c:dispBlanksAs val="gap"/>
    <c:showDLblsOverMax val="0"/>
  </c:chart>
  <c:txPr>
    <a:bodyPr/>
    <a:lstStyle/>
    <a:p>
      <a:pPr>
        <a:defRPr sz="1800" b="1">
          <a:solidFill>
            <a:schemeClr val="bg1"/>
          </a:solidFill>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12540024506046"/>
          <c:y val="6.2855978965300166E-2"/>
          <c:w val="0.8257028561863663"/>
          <c:h val="0.81487016347777075"/>
        </c:manualLayout>
      </c:layout>
      <c:barChart>
        <c:barDir val="col"/>
        <c:grouping val="clustered"/>
        <c:varyColors val="0"/>
        <c:ser>
          <c:idx val="0"/>
          <c:order val="0"/>
          <c:tx>
            <c:strRef>
              <c:f>Лист1!$B$1</c:f>
              <c:strCache>
                <c:ptCount val="1"/>
                <c:pt idx="0">
                  <c:v>2006</c:v>
                </c:pt>
              </c:strCache>
            </c:strRef>
          </c:tx>
          <c:invertIfNegative val="0"/>
          <c:dLbls>
            <c:showLegendKey val="0"/>
            <c:showVal val="1"/>
            <c:showCatName val="0"/>
            <c:showSerName val="0"/>
            <c:showPercent val="0"/>
            <c:showBubbleSize val="0"/>
            <c:showLeaderLines val="0"/>
          </c:dLbls>
          <c:cat>
            <c:strRef>
              <c:f>Лист1!$A$2:$A$6</c:f>
              <c:strCache>
                <c:ptCount val="5"/>
                <c:pt idx="0">
                  <c:v>к семье</c:v>
                </c:pt>
                <c:pt idx="1">
                  <c:v>к Отечеству</c:v>
                </c:pt>
                <c:pt idx="2">
                  <c:v>к  культуре</c:v>
                </c:pt>
                <c:pt idx="3">
                  <c:v>к человеку как к Другому</c:v>
                </c:pt>
                <c:pt idx="4">
                  <c:v>к своему душевному Я</c:v>
                </c:pt>
              </c:strCache>
            </c:strRef>
          </c:cat>
          <c:val>
            <c:numRef>
              <c:f>Лист1!$B$2:$B$6</c:f>
              <c:numCache>
                <c:formatCode>General</c:formatCode>
                <c:ptCount val="5"/>
                <c:pt idx="0">
                  <c:v>58</c:v>
                </c:pt>
                <c:pt idx="1">
                  <c:v>34</c:v>
                </c:pt>
                <c:pt idx="2">
                  <c:v>28</c:v>
                </c:pt>
                <c:pt idx="3">
                  <c:v>28</c:v>
                </c:pt>
                <c:pt idx="4">
                  <c:v>34</c:v>
                </c:pt>
              </c:numCache>
            </c:numRef>
          </c:val>
        </c:ser>
        <c:ser>
          <c:idx val="1"/>
          <c:order val="1"/>
          <c:tx>
            <c:strRef>
              <c:f>Лист1!$C$1</c:f>
              <c:strCache>
                <c:ptCount val="1"/>
                <c:pt idx="0">
                  <c:v>2021</c:v>
                </c:pt>
              </c:strCache>
            </c:strRef>
          </c:tx>
          <c:invertIfNegative val="0"/>
          <c:dLbls>
            <c:showLegendKey val="0"/>
            <c:showVal val="1"/>
            <c:showCatName val="0"/>
            <c:showSerName val="0"/>
            <c:showPercent val="0"/>
            <c:showBubbleSize val="0"/>
            <c:showLeaderLines val="0"/>
          </c:dLbls>
          <c:cat>
            <c:strRef>
              <c:f>Лист1!$A$2:$A$6</c:f>
              <c:strCache>
                <c:ptCount val="5"/>
                <c:pt idx="0">
                  <c:v>к семье</c:v>
                </c:pt>
                <c:pt idx="1">
                  <c:v>к Отечеству</c:v>
                </c:pt>
                <c:pt idx="2">
                  <c:v>к  культуре</c:v>
                </c:pt>
                <c:pt idx="3">
                  <c:v>к человеку как к Другому</c:v>
                </c:pt>
                <c:pt idx="4">
                  <c:v>к своему душевному Я</c:v>
                </c:pt>
              </c:strCache>
            </c:strRef>
          </c:cat>
          <c:val>
            <c:numRef>
              <c:f>Лист1!$C$2:$C$6</c:f>
              <c:numCache>
                <c:formatCode>General</c:formatCode>
                <c:ptCount val="5"/>
                <c:pt idx="0">
                  <c:v>29</c:v>
                </c:pt>
                <c:pt idx="1">
                  <c:v>17</c:v>
                </c:pt>
                <c:pt idx="2">
                  <c:v>18</c:v>
                </c:pt>
                <c:pt idx="3">
                  <c:v>18</c:v>
                </c:pt>
                <c:pt idx="4">
                  <c:v>40</c:v>
                </c:pt>
              </c:numCache>
            </c:numRef>
          </c:val>
        </c:ser>
        <c:dLbls>
          <c:showLegendKey val="0"/>
          <c:showVal val="0"/>
          <c:showCatName val="0"/>
          <c:showSerName val="0"/>
          <c:showPercent val="0"/>
          <c:showBubbleSize val="0"/>
        </c:dLbls>
        <c:gapWidth val="150"/>
        <c:axId val="136364800"/>
        <c:axId val="136366336"/>
      </c:barChart>
      <c:catAx>
        <c:axId val="136364800"/>
        <c:scaling>
          <c:orientation val="minMax"/>
        </c:scaling>
        <c:delete val="0"/>
        <c:axPos val="b"/>
        <c:majorTickMark val="out"/>
        <c:minorTickMark val="none"/>
        <c:tickLblPos val="nextTo"/>
        <c:txPr>
          <a:bodyPr/>
          <a:lstStyle/>
          <a:p>
            <a:pPr>
              <a:defRPr sz="1200"/>
            </a:pPr>
            <a:endParaRPr lang="ru-RU"/>
          </a:p>
        </c:txPr>
        <c:crossAx val="136366336"/>
        <c:crosses val="autoZero"/>
        <c:auto val="1"/>
        <c:lblAlgn val="ctr"/>
        <c:lblOffset val="100"/>
        <c:noMultiLvlLbl val="0"/>
      </c:catAx>
      <c:valAx>
        <c:axId val="136366336"/>
        <c:scaling>
          <c:orientation val="minMax"/>
        </c:scaling>
        <c:delete val="0"/>
        <c:axPos val="l"/>
        <c:majorGridlines/>
        <c:numFmt formatCode="General" sourceLinked="1"/>
        <c:majorTickMark val="out"/>
        <c:minorTickMark val="none"/>
        <c:tickLblPos val="nextTo"/>
        <c:crossAx val="136364800"/>
        <c:crosses val="autoZero"/>
        <c:crossBetween val="between"/>
      </c:valAx>
      <c:spPr>
        <a:solidFill>
          <a:schemeClr val="tx2">
            <a:lumMod val="40000"/>
            <a:lumOff val="60000"/>
          </a:schemeClr>
        </a:solidFill>
      </c:spPr>
    </c:plotArea>
    <c:legend>
      <c:legendPos val="r"/>
      <c:layout/>
      <c:overlay val="0"/>
    </c:legend>
    <c:plotVisOnly val="1"/>
    <c:dispBlanksAs val="gap"/>
    <c:showDLblsOverMax val="0"/>
  </c:chart>
  <c:spPr>
    <a:solidFill>
      <a:schemeClr val="bg1"/>
    </a:solidFill>
  </c:spPr>
  <c:txPr>
    <a:bodyPr/>
    <a:lstStyle/>
    <a:p>
      <a:pPr>
        <a:defRPr sz="1800">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Лист1!$B$1</c:f>
              <c:strCache>
                <c:ptCount val="1"/>
                <c:pt idx="0">
                  <c:v>2006</c:v>
                </c:pt>
              </c:strCache>
            </c:strRef>
          </c:tx>
          <c:spPr>
            <a:ln>
              <a:solidFill>
                <a:schemeClr val="accent4">
                  <a:lumMod val="75000"/>
                </a:schemeClr>
              </a:solidFill>
            </a:ln>
          </c:spPr>
          <c:invertIfNegative val="0"/>
          <c:dLbls>
            <c:showLegendKey val="0"/>
            <c:showVal val="1"/>
            <c:showCatName val="0"/>
            <c:showSerName val="0"/>
            <c:showPercent val="0"/>
            <c:showBubbleSize val="0"/>
            <c:showLeaderLines val="0"/>
          </c:dLbls>
          <c:cat>
            <c:strRef>
              <c:f>Лист1!$A$2:$A$5</c:f>
              <c:strCache>
                <c:ptCount val="4"/>
                <c:pt idx="0">
                  <c:v>к знаниям</c:v>
                </c:pt>
                <c:pt idx="1">
                  <c:v>к человеку как к таковому</c:v>
                </c:pt>
                <c:pt idx="2">
                  <c:v>к своему духовному Я</c:v>
                </c:pt>
                <c:pt idx="3">
                  <c:v>к своему телесному Я</c:v>
                </c:pt>
              </c:strCache>
            </c:strRef>
          </c:cat>
          <c:val>
            <c:numRef>
              <c:f>Лист1!$B$2:$B$5</c:f>
              <c:numCache>
                <c:formatCode>General</c:formatCode>
                <c:ptCount val="4"/>
                <c:pt idx="0">
                  <c:v>62</c:v>
                </c:pt>
                <c:pt idx="1">
                  <c:v>59</c:v>
                </c:pt>
                <c:pt idx="2">
                  <c:v>71</c:v>
                </c:pt>
                <c:pt idx="3">
                  <c:v>55</c:v>
                </c:pt>
              </c:numCache>
            </c:numRef>
          </c:val>
        </c:ser>
        <c:ser>
          <c:idx val="1"/>
          <c:order val="1"/>
          <c:tx>
            <c:strRef>
              <c:f>Лист1!$C$1</c:f>
              <c:strCache>
                <c:ptCount val="1"/>
                <c:pt idx="0">
                  <c:v>2021</c:v>
                </c:pt>
              </c:strCache>
            </c:strRef>
          </c:tx>
          <c:invertIfNegative val="0"/>
          <c:dPt>
            <c:idx val="0"/>
            <c:invertIfNegative val="0"/>
            <c:bubble3D val="0"/>
            <c:spPr>
              <a:ln>
                <a:solidFill>
                  <a:schemeClr val="accent2">
                    <a:lumMod val="60000"/>
                    <a:lumOff val="40000"/>
                  </a:schemeClr>
                </a:solidFill>
              </a:ln>
            </c:spPr>
          </c:dPt>
          <c:dLbls>
            <c:showLegendKey val="0"/>
            <c:showVal val="1"/>
            <c:showCatName val="0"/>
            <c:showSerName val="0"/>
            <c:showPercent val="0"/>
            <c:showBubbleSize val="0"/>
            <c:showLeaderLines val="0"/>
          </c:dLbls>
          <c:cat>
            <c:strRef>
              <c:f>Лист1!$A$2:$A$5</c:f>
              <c:strCache>
                <c:ptCount val="4"/>
                <c:pt idx="0">
                  <c:v>к знаниям</c:v>
                </c:pt>
                <c:pt idx="1">
                  <c:v>к человеку как к таковому</c:v>
                </c:pt>
                <c:pt idx="2">
                  <c:v>к своему духовному Я</c:v>
                </c:pt>
                <c:pt idx="3">
                  <c:v>к своему телесному Я</c:v>
                </c:pt>
              </c:strCache>
            </c:strRef>
          </c:cat>
          <c:val>
            <c:numRef>
              <c:f>Лист1!$C$2:$C$5</c:f>
              <c:numCache>
                <c:formatCode>General</c:formatCode>
                <c:ptCount val="4"/>
                <c:pt idx="0">
                  <c:v>62</c:v>
                </c:pt>
                <c:pt idx="1">
                  <c:v>62</c:v>
                </c:pt>
                <c:pt idx="2">
                  <c:v>65</c:v>
                </c:pt>
                <c:pt idx="3">
                  <c:v>54</c:v>
                </c:pt>
              </c:numCache>
            </c:numRef>
          </c:val>
        </c:ser>
        <c:dLbls>
          <c:showLegendKey val="0"/>
          <c:showVal val="0"/>
          <c:showCatName val="0"/>
          <c:showSerName val="0"/>
          <c:showPercent val="0"/>
          <c:showBubbleSize val="0"/>
        </c:dLbls>
        <c:gapWidth val="150"/>
        <c:axId val="227297920"/>
        <c:axId val="227303808"/>
      </c:barChart>
      <c:catAx>
        <c:axId val="227297920"/>
        <c:scaling>
          <c:orientation val="minMax"/>
        </c:scaling>
        <c:delete val="0"/>
        <c:axPos val="b"/>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ru-RU"/>
          </a:p>
        </c:txPr>
        <c:crossAx val="227303808"/>
        <c:crosses val="autoZero"/>
        <c:auto val="1"/>
        <c:lblAlgn val="ctr"/>
        <c:lblOffset val="100"/>
        <c:noMultiLvlLbl val="0"/>
      </c:catAx>
      <c:valAx>
        <c:axId val="227303808"/>
        <c:scaling>
          <c:orientation val="minMax"/>
        </c:scaling>
        <c:delete val="0"/>
        <c:axPos val="l"/>
        <c:majorGridlines/>
        <c:numFmt formatCode="General" sourceLinked="1"/>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ru-RU"/>
          </a:p>
        </c:txPr>
        <c:crossAx val="227297920"/>
        <c:crosses val="autoZero"/>
        <c:crossBetween val="between"/>
      </c:valAx>
      <c:spPr>
        <a:solidFill>
          <a:schemeClr val="tx2">
            <a:lumMod val="40000"/>
            <a:lumOff val="60000"/>
          </a:schemeClr>
        </a:solidFill>
      </c:spPr>
    </c:plotArea>
    <c:legend>
      <c:legendPos val="r"/>
      <c:layout/>
      <c:overlay val="0"/>
      <c:txPr>
        <a:bodyPr/>
        <a:lstStyle/>
        <a:p>
          <a:pPr>
            <a:defRPr>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spPr>
    <a:solidFill>
      <a:schemeClr val="accent3">
        <a:lumMod val="40000"/>
        <a:lumOff val="60000"/>
      </a:schemeClr>
    </a:solidFill>
  </c:spPr>
  <c:txPr>
    <a:bodyPr/>
    <a:lstStyle/>
    <a:p>
      <a:pPr>
        <a:defRPr sz="1800"/>
      </a:pPr>
      <a:endParaRPr lang="ru-RU"/>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89EFBC-3E78-49F2-AEF7-CAE60A9EEF22}" type="datetimeFigureOut">
              <a:rPr lang="ru-RU" smtClean="0"/>
              <a:t>31.03.2021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76E625-FFDB-4DA4-9814-733FA5ACD54E}" type="slidenum">
              <a:rPr lang="ru-RU" smtClean="0"/>
              <a:t>‹#›</a:t>
            </a:fld>
            <a:endParaRPr lang="ru-RU"/>
          </a:p>
        </p:txBody>
      </p:sp>
    </p:spTree>
    <p:extLst>
      <p:ext uri="{BB962C8B-B14F-4D97-AF65-F5344CB8AC3E}">
        <p14:creationId xmlns:p14="http://schemas.microsoft.com/office/powerpoint/2010/main" val="1024699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76E625-FFDB-4DA4-9814-733FA5ACD54E}" type="slidenum">
              <a:rPr lang="ru-RU" smtClean="0"/>
              <a:t>8</a:t>
            </a:fld>
            <a:endParaRPr lang="ru-RU"/>
          </a:p>
        </p:txBody>
      </p:sp>
    </p:spTree>
    <p:extLst>
      <p:ext uri="{BB962C8B-B14F-4D97-AF65-F5344CB8AC3E}">
        <p14:creationId xmlns:p14="http://schemas.microsoft.com/office/powerpoint/2010/main" val="2896268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D776E625-FFDB-4DA4-9814-733FA5ACD54E}" type="slidenum">
              <a:rPr lang="ru-RU" smtClean="0"/>
              <a:t>30</a:t>
            </a:fld>
            <a:endParaRPr lang="ru-RU"/>
          </a:p>
        </p:txBody>
      </p:sp>
    </p:spTree>
    <p:extLst>
      <p:ext uri="{BB962C8B-B14F-4D97-AF65-F5344CB8AC3E}">
        <p14:creationId xmlns:p14="http://schemas.microsoft.com/office/powerpoint/2010/main" val="3522426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76E625-FFDB-4DA4-9814-733FA5ACD54E}" type="slidenum">
              <a:rPr lang="ru-RU" smtClean="0"/>
              <a:t>39</a:t>
            </a:fld>
            <a:endParaRPr lang="ru-RU"/>
          </a:p>
        </p:txBody>
      </p:sp>
    </p:spTree>
    <p:extLst>
      <p:ext uri="{BB962C8B-B14F-4D97-AF65-F5344CB8AC3E}">
        <p14:creationId xmlns:p14="http://schemas.microsoft.com/office/powerpoint/2010/main" val="565776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331063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2332596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367837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3720647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282634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2133905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116614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36111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3530537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185704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CC411F-896B-4A83-AA63-E8AD9A3925BF}" type="datetimeFigureOut">
              <a:rPr lang="ru-RU" smtClean="0"/>
              <a:pPr/>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8B571B-E790-47A3-8F9F-DA71212B5FC7}" type="slidenum">
              <a:rPr lang="ru-RU" smtClean="0"/>
              <a:pPr/>
              <a:t>‹#›</a:t>
            </a:fld>
            <a:endParaRPr lang="ru-RU"/>
          </a:p>
        </p:txBody>
      </p:sp>
    </p:spTree>
    <p:extLst>
      <p:ext uri="{BB962C8B-B14F-4D97-AF65-F5344CB8AC3E}">
        <p14:creationId xmlns:p14="http://schemas.microsoft.com/office/powerpoint/2010/main" val="55024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6CC411F-896B-4A83-AA63-E8AD9A3925BF}" type="datetimeFigureOut">
              <a:rPr lang="ru-RU" smtClean="0"/>
              <a:pPr/>
              <a:t>31.03.2021</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E8B571B-E790-47A3-8F9F-DA71212B5FC7}" type="slidenum">
              <a:rPr lang="ru-RU" smtClean="0"/>
              <a:pPr/>
              <a:t>‹#›</a:t>
            </a:fld>
            <a:endParaRPr lang="ru-RU"/>
          </a:p>
        </p:txBody>
      </p:sp>
    </p:spTree>
    <p:extLst>
      <p:ext uri="{BB962C8B-B14F-4D97-AF65-F5344CB8AC3E}">
        <p14:creationId xmlns:p14="http://schemas.microsoft.com/office/powerpoint/2010/main" val="422422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sozvezdie-khb@mail.ru&#1062;&#1077;&#1085;&#1090;&#1088;"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347614"/>
            <a:ext cx="8496944" cy="2736304"/>
          </a:xfrm>
        </p:spPr>
        <p:txBody>
          <a:bodyPr>
            <a:noAutofit/>
          </a:bodyPr>
          <a:lstStyle/>
          <a:p>
            <a:r>
              <a:rPr lang="ru-RU" sz="1800" b="1" dirty="0" smtClean="0">
                <a:solidFill>
                  <a:schemeClr val="bg1"/>
                </a:solidFill>
                <a:effectLst>
                  <a:outerShdw blurRad="38100" dist="38100" dir="2700000" algn="tl">
                    <a:srgbClr val="000000">
                      <a:alpha val="43137"/>
                    </a:srgbClr>
                  </a:outerShdw>
                </a:effectLst>
              </a:rPr>
              <a:t/>
            </a:r>
            <a:br>
              <a:rPr lang="ru-RU" sz="1800" b="1" dirty="0" smtClean="0">
                <a:solidFill>
                  <a:schemeClr val="bg1"/>
                </a:solidFill>
                <a:effectLst>
                  <a:outerShdw blurRad="38100" dist="38100" dir="2700000" algn="tl">
                    <a:srgbClr val="000000">
                      <a:alpha val="43137"/>
                    </a:srgbClr>
                  </a:outerShdw>
                </a:effectLst>
              </a:rPr>
            </a:br>
            <a:r>
              <a:rPr lang="ru-RU" sz="1800" b="1" dirty="0">
                <a:solidFill>
                  <a:schemeClr val="bg1"/>
                </a:solidFill>
                <a:effectLst>
                  <a:outerShdw blurRad="38100" dist="38100" dir="2700000" algn="tl">
                    <a:srgbClr val="000000">
                      <a:alpha val="43137"/>
                    </a:srgbClr>
                  </a:outerShdw>
                </a:effectLst>
              </a:rPr>
              <a:t/>
            </a:r>
            <a:br>
              <a:rPr lang="ru-RU" sz="1800" b="1" dirty="0">
                <a:solidFill>
                  <a:schemeClr val="bg1"/>
                </a:solidFill>
                <a:effectLst>
                  <a:outerShdw blurRad="38100" dist="38100" dir="2700000" algn="tl">
                    <a:srgbClr val="000000">
                      <a:alpha val="43137"/>
                    </a:srgbClr>
                  </a:outerShdw>
                </a:effectLst>
              </a:rPr>
            </a:br>
            <a:r>
              <a:rPr lang="ru-RU" sz="1800" b="1" dirty="0" smtClean="0">
                <a:solidFill>
                  <a:schemeClr val="bg1"/>
                </a:solidFill>
                <a:effectLst>
                  <a:outerShdw blurRad="38100" dist="38100" dir="2700000" algn="tl">
                    <a:srgbClr val="000000">
                      <a:alpha val="43137"/>
                    </a:srgbClr>
                  </a:outerShdw>
                </a:effectLst>
              </a:rPr>
              <a:t/>
            </a:r>
            <a:br>
              <a:rPr lang="ru-RU" sz="1800" b="1" dirty="0" smtClean="0">
                <a:solidFill>
                  <a:schemeClr val="bg1"/>
                </a:solidFill>
                <a:effectLst>
                  <a:outerShdw blurRad="38100" dist="38100" dir="2700000" algn="tl">
                    <a:srgbClr val="000000">
                      <a:alpha val="43137"/>
                    </a:srgbClr>
                  </a:outerShdw>
                </a:effectLst>
              </a:rPr>
            </a:br>
            <a:r>
              <a:rPr lang="ru-RU" sz="1800" b="1" dirty="0">
                <a:solidFill>
                  <a:schemeClr val="bg1"/>
                </a:solidFill>
                <a:effectLst>
                  <a:outerShdw blurRad="38100" dist="38100" dir="2700000" algn="tl">
                    <a:srgbClr val="000000">
                      <a:alpha val="43137"/>
                    </a:srgbClr>
                  </a:outerShdw>
                </a:effectLst>
              </a:rPr>
              <a:t/>
            </a:r>
            <a:br>
              <a:rPr lang="ru-RU" sz="1800" b="1" dirty="0">
                <a:solidFill>
                  <a:schemeClr val="bg1"/>
                </a:solidFill>
                <a:effectLst>
                  <a:outerShdw blurRad="38100" dist="38100" dir="2700000" algn="tl">
                    <a:srgbClr val="000000">
                      <a:alpha val="43137"/>
                    </a:srgbClr>
                  </a:outerShdw>
                </a:effectLst>
              </a:rPr>
            </a:br>
            <a:r>
              <a:rPr lang="ru-RU" sz="20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Методика исследования ценностных ориентаций подростков. Показатели эффективности воспитания . Результаты исследования на примере участников смены КДЦ «Созвездие»  2006/2021гг.</a:t>
            </a:r>
            <a:br>
              <a:rPr lang="ru-RU" sz="20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smtClean="0">
                <a:solidFill>
                  <a:schemeClr val="bg1"/>
                </a:solidFill>
                <a:effectLst>
                  <a:outerShdw blurRad="38100" dist="38100" dir="2700000" algn="tl">
                    <a:srgbClr val="000000">
                      <a:alpha val="43137"/>
                    </a:srgbClr>
                  </a:outerShdw>
                </a:effectLst>
              </a:rPr>
              <a:t/>
            </a:r>
            <a:br>
              <a:rPr lang="ru-RU" sz="1800" b="1" dirty="0" smtClean="0">
                <a:solidFill>
                  <a:schemeClr val="bg1"/>
                </a:solidFill>
                <a:effectLst>
                  <a:outerShdw blurRad="38100" dist="38100" dir="2700000" algn="tl">
                    <a:srgbClr val="000000">
                      <a:alpha val="43137"/>
                    </a:srgbClr>
                  </a:outerShdw>
                </a:effectLst>
              </a:rPr>
            </a:br>
            <a:r>
              <a:rPr lang="ru-RU" sz="1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Педагоги-психологи </a:t>
            </a:r>
            <a:b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Центра развития ключевых компетенций </a:t>
            </a:r>
            <a:b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Краевого детского центра «Созвездие»                                                                            </a:t>
            </a:r>
            <a:b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err="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Оспенникова</a:t>
            </a: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Е.М.</a:t>
            </a:r>
            <a:b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1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Киселева О.М.</a:t>
            </a:r>
            <a:endParaRPr lang="ru-RU" sz="1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7" name="Picture 3" descr="C:\Users\Perepechay-PE\Downloads\созвездие лог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7927" y="493584"/>
            <a:ext cx="3216241" cy="854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820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063197530"/>
              </p:ext>
            </p:extLst>
          </p:nvPr>
        </p:nvGraphicFramePr>
        <p:xfrm>
          <a:off x="467544" y="411510"/>
          <a:ext cx="8064896" cy="4356532"/>
        </p:xfrm>
        <a:graphic>
          <a:graphicData uri="http://schemas.openxmlformats.org/drawingml/2006/table">
            <a:tbl>
              <a:tblPr firstRow="1" bandRow="1">
                <a:tableStyleId>{5C22544A-7EE6-4342-B048-85BDC9FD1C3A}</a:tableStyleId>
              </a:tblPr>
              <a:tblGrid>
                <a:gridCol w="8064896"/>
              </a:tblGrid>
              <a:tr h="427404">
                <a:tc>
                  <a:txBody>
                    <a:bodyPr/>
                    <a:lstStyle/>
                    <a:p>
                      <a:pPr algn="ctr"/>
                      <a:r>
                        <a:rPr lang="ru-RU" sz="2400" dirty="0" smtClean="0">
                          <a:latin typeface="Times New Roman" panose="02020603050405020304" pitchFamily="18" charset="0"/>
                          <a:cs typeface="Times New Roman" panose="02020603050405020304" pitchFamily="18" charset="0"/>
                        </a:rPr>
                        <a:t>Отношение к труду </a:t>
                      </a:r>
                      <a:endParaRPr lang="ru-RU" sz="2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3899332">
                <a:tc>
                  <a:txBody>
                    <a:bodyPr/>
                    <a:lstStyle/>
                    <a:p>
                      <a:pPr marL="0" indent="0" algn="just">
                        <a:buNone/>
                      </a:pPr>
                      <a:r>
                        <a:rPr lang="ru-RU" sz="2400" dirty="0" smtClean="0">
                          <a:solidFill>
                            <a:schemeClr val="bg1"/>
                          </a:solidFill>
                          <a:latin typeface="Times New Roman" panose="02020603050405020304" pitchFamily="18" charset="0"/>
                          <a:cs typeface="Times New Roman" panose="02020603050405020304" pitchFamily="18" charset="0"/>
                        </a:rPr>
                        <a:t>Подростка отличает трудолюбие во всем. Он получает удовольствие от сложной, трудоемкой, даже нудной работы. Не считает зазорным помочь родителям по хозяйству, может сам предложить что-либо сделать. </a:t>
                      </a:r>
                      <a:r>
                        <a:rPr lang="ru-RU" sz="2400" baseline="0" dirty="0" smtClean="0">
                          <a:solidFill>
                            <a:schemeClr val="bg1"/>
                          </a:solidFill>
                          <a:latin typeface="Times New Roman" panose="02020603050405020304" pitchFamily="18" charset="0"/>
                          <a:cs typeface="Times New Roman" panose="02020603050405020304" pitchFamily="18" charset="0"/>
                        </a:rPr>
                        <a:t> Стремится работать и зарабатывать.</a:t>
                      </a:r>
                    </a:p>
                    <a:p>
                      <a:pPr marL="0" indent="0" algn="just">
                        <a:buNone/>
                      </a:pPr>
                      <a:r>
                        <a:rPr lang="ru-RU" sz="2400" dirty="0" smtClean="0">
                          <a:solidFill>
                            <a:schemeClr val="bg1"/>
                          </a:solidFill>
                        </a:rPr>
                        <a:t> </a:t>
                      </a:r>
                    </a:p>
                    <a:p>
                      <a:pPr marL="0" indent="0" algn="ctr">
                        <a:buNone/>
                      </a:pPr>
                      <a:r>
                        <a:rPr lang="ru-RU" sz="3600" dirty="0" smtClean="0">
                          <a:solidFill>
                            <a:schemeClr val="bg1"/>
                          </a:solidFill>
                          <a:latin typeface="Times New Roman" panose="02020603050405020304" pitchFamily="18" charset="0"/>
                          <a:cs typeface="Times New Roman" panose="02020603050405020304" pitchFamily="18" charset="0"/>
                        </a:rPr>
                        <a:t>2006 г. - 59% </a:t>
                      </a:r>
                    </a:p>
                    <a:p>
                      <a:pPr marL="0" indent="0" algn="ctr">
                        <a:buNone/>
                      </a:pPr>
                      <a:r>
                        <a:rPr lang="ru-RU" sz="3600" dirty="0" smtClean="0">
                          <a:solidFill>
                            <a:schemeClr val="bg1"/>
                          </a:solidFill>
                          <a:latin typeface="Times New Roman" panose="02020603050405020304" pitchFamily="18" charset="0"/>
                          <a:cs typeface="Times New Roman" panose="02020603050405020304" pitchFamily="18" charset="0"/>
                        </a:rPr>
                        <a:t>2021 г. - 65%                        </a:t>
                      </a:r>
                      <a:endParaRPr lang="ru-RU" sz="3600" dirty="0">
                        <a:solidFill>
                          <a:schemeClr val="bg1"/>
                        </a:solidFill>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tx2">
                        <a:lumMod val="60000"/>
                        <a:lumOff val="40000"/>
                      </a:schemeClr>
                    </a:solidFill>
                  </a:tcPr>
                </a:tc>
              </a:tr>
            </a:tbl>
          </a:graphicData>
        </a:graphic>
      </p:graphicFrame>
    </p:spTree>
    <p:extLst>
      <p:ext uri="{BB962C8B-B14F-4D97-AF65-F5344CB8AC3E}">
        <p14:creationId xmlns:p14="http://schemas.microsoft.com/office/powerpoint/2010/main" val="604309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solidFill>
                  <a:schemeClr val="bg1"/>
                </a:solidFill>
                <a:latin typeface="Times New Roman" panose="02020603050405020304" pitchFamily="18" charset="0"/>
                <a:cs typeface="Times New Roman" panose="02020603050405020304" pitchFamily="18" charset="0"/>
              </a:rPr>
              <a:t>Ценности-лидеры  2021 года </a:t>
            </a:r>
            <a:br>
              <a:rPr lang="ru-RU" sz="2800" b="1" dirty="0" smtClean="0">
                <a:solidFill>
                  <a:schemeClr val="bg1"/>
                </a:solidFill>
                <a:latin typeface="Times New Roman" panose="02020603050405020304" pitchFamily="18" charset="0"/>
                <a:cs typeface="Times New Roman" panose="02020603050405020304" pitchFamily="18" charset="0"/>
              </a:rPr>
            </a:br>
            <a:r>
              <a:rPr lang="ru-RU" sz="2000" b="1" dirty="0" smtClean="0">
                <a:solidFill>
                  <a:schemeClr val="bg1"/>
                </a:solidFill>
                <a:latin typeface="Times New Roman" panose="02020603050405020304" pitchFamily="18" charset="0"/>
                <a:cs typeface="Times New Roman" panose="02020603050405020304" pitchFamily="18" charset="0"/>
              </a:rPr>
              <a:t>( в сравнении с 2006 годом</a:t>
            </a:r>
            <a:r>
              <a:rPr lang="ru-RU" sz="2800" b="1" dirty="0" smtClean="0">
                <a:solidFill>
                  <a:schemeClr val="bg1"/>
                </a:solidFill>
                <a:latin typeface="Times New Roman" panose="02020603050405020304" pitchFamily="18" charset="0"/>
                <a:cs typeface="Times New Roman" panose="02020603050405020304" pitchFamily="18" charset="0"/>
              </a:rPr>
              <a:t>)  </a:t>
            </a:r>
            <a:endParaRPr lang="ru-RU" sz="28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24392064"/>
              </p:ext>
            </p:extLst>
          </p:nvPr>
        </p:nvGraphicFramePr>
        <p:xfrm>
          <a:off x="457200" y="1200150"/>
          <a:ext cx="8229600" cy="35318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8078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302699875"/>
              </p:ext>
            </p:extLst>
          </p:nvPr>
        </p:nvGraphicFramePr>
        <p:xfrm>
          <a:off x="323529" y="302951"/>
          <a:ext cx="8424936" cy="4541869"/>
        </p:xfrm>
        <a:graphic>
          <a:graphicData uri="http://schemas.openxmlformats.org/drawingml/2006/table">
            <a:tbl>
              <a:tblPr firstRow="1" firstCol="1" bandRow="1">
                <a:tableStyleId>{5C22544A-7EE6-4342-B048-85BDC9FD1C3A}</a:tableStyleId>
              </a:tblPr>
              <a:tblGrid>
                <a:gridCol w="1360254"/>
                <a:gridCol w="873030"/>
                <a:gridCol w="669988"/>
                <a:gridCol w="967758"/>
                <a:gridCol w="669988"/>
                <a:gridCol w="818874"/>
                <a:gridCol w="893316"/>
                <a:gridCol w="967758"/>
                <a:gridCol w="1127380"/>
                <a:gridCol w="76590"/>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a:txBody>
                    <a:bodyPr/>
                    <a:lstStyle/>
                    <a:p>
                      <a:pPr>
                        <a:lnSpc>
                          <a:spcPct val="107000"/>
                        </a:lnSpc>
                        <a:spcAft>
                          <a:spcPts val="800"/>
                        </a:spcAft>
                      </a:pPr>
                      <a:r>
                        <a:rPr lang="ru-RU" sz="1050" dirty="0">
                          <a:effectLst/>
                        </a:rPr>
                        <a:t> </a:t>
                      </a:r>
                      <a:endParaRPr lang="ru-RU" sz="1050" dirty="0">
                        <a:effectLst/>
                        <a:latin typeface="Calibri"/>
                        <a:ea typeface="Calibri"/>
                        <a:cs typeface="Times New Roman"/>
                      </a:endParaRPr>
                    </a:p>
                  </a:txBody>
                  <a:tcPr marL="0" marR="0" marT="0" marB="0" anchor="ctr">
                    <a:noFill/>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u-RU" sz="1200" dirty="0">
                          <a:effectLst/>
                        </a:rPr>
                        <a:t> </a:t>
                      </a:r>
                      <a:endParaRPr lang="ru-RU" sz="1200" dirty="0">
                        <a:effectLst/>
                        <a:latin typeface="Calibri"/>
                        <a:ea typeface="Calibri"/>
                        <a:cs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1826137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936352071"/>
              </p:ext>
            </p:extLst>
          </p:nvPr>
        </p:nvGraphicFramePr>
        <p:xfrm>
          <a:off x="395536" y="539750"/>
          <a:ext cx="8208912" cy="4120232"/>
        </p:xfrm>
        <a:graphic>
          <a:graphicData uri="http://schemas.openxmlformats.org/drawingml/2006/table">
            <a:tbl>
              <a:tblPr firstRow="1" bandRow="1">
                <a:tableStyleId>{5C22544A-7EE6-4342-B048-85BDC9FD1C3A}</a:tableStyleId>
              </a:tblPr>
              <a:tblGrid>
                <a:gridCol w="8208912"/>
              </a:tblGrid>
              <a:tr h="404943">
                <a:tc>
                  <a:txBody>
                    <a:bodyPr/>
                    <a:lstStyle/>
                    <a:p>
                      <a:pPr algn="ctr"/>
                      <a:r>
                        <a:rPr lang="ru-RU" dirty="0" smtClean="0">
                          <a:latin typeface="Times New Roman" panose="02020603050405020304" pitchFamily="18" charset="0"/>
                          <a:cs typeface="Times New Roman" panose="02020603050405020304" pitchFamily="18" charset="0"/>
                        </a:rPr>
                        <a:t>Отношение к  Земле  (природе)</a:t>
                      </a:r>
                      <a:endParaRPr lang="ru-RU"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371528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Times New Roman" panose="02020603050405020304" pitchFamily="18" charset="0"/>
                          <a:ea typeface="+mn-ea"/>
                          <a:cs typeface="Times New Roman" panose="02020603050405020304" pitchFamily="18"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У подростка вполне развитое экологическое сознание. Для него естественно чувство жалости и сопереживания ко всему живому.   Он готов убирать лес и чистить водоемы, уделяет внимание раздельному сбору мусора,</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думает  об альтернативном виде топлива. Его беспокоит проблемы экологии,  включается в проекты по решению экологических проблем,</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находя эти занятия   важными лично для себя</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совсем не из желания получить похвалу от взрослого, а из потребности ощущать гармонию мира, в котором живет). Подростка волнуют проблемы</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экологии, сохранения ресурсов Земли.</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Ему небезразлично будущее планеты.</a:t>
                      </a:r>
                      <a:endParaRPr lang="ru-RU"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3140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04944288"/>
              </p:ext>
            </p:extLst>
          </p:nvPr>
        </p:nvGraphicFramePr>
        <p:xfrm>
          <a:off x="467544" y="411510"/>
          <a:ext cx="8352928" cy="4489145"/>
        </p:xfrm>
        <a:graphic>
          <a:graphicData uri="http://schemas.openxmlformats.org/drawingml/2006/table">
            <a:tbl>
              <a:tblPr firstRow="1" firstCol="1" bandRow="1">
                <a:tableStyleId>{5C22544A-7EE6-4342-B048-85BDC9FD1C3A}</a:tableStyleId>
              </a:tblPr>
              <a:tblGrid>
                <a:gridCol w="1426433"/>
                <a:gridCol w="915505"/>
                <a:gridCol w="702584"/>
                <a:gridCol w="1014841"/>
                <a:gridCol w="702584"/>
                <a:gridCol w="858714"/>
                <a:gridCol w="936777"/>
                <a:gridCol w="1014841"/>
                <a:gridCol w="700330"/>
                <a:gridCol w="80319"/>
              </a:tblGrid>
              <a:tr h="806236">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a:txBody>
                    <a:bodyPr/>
                    <a:lstStyle/>
                    <a:p>
                      <a:pPr>
                        <a:lnSpc>
                          <a:spcPct val="107000"/>
                        </a:lnSpc>
                        <a:spcAft>
                          <a:spcPts val="800"/>
                        </a:spcAft>
                      </a:pPr>
                      <a:r>
                        <a:rPr lang="ru-RU" sz="1050" dirty="0">
                          <a:effectLst/>
                        </a:rPr>
                        <a:t> </a:t>
                      </a:r>
                      <a:endParaRPr lang="ru-RU" sz="1050" dirty="0">
                        <a:effectLst/>
                        <a:latin typeface="Calibri"/>
                        <a:ea typeface="Calibri"/>
                        <a:cs typeface="Times New Roman"/>
                      </a:endParaRPr>
                    </a:p>
                  </a:txBody>
                  <a:tcPr marL="0" marR="0" marT="0" marB="0" anchor="ctr">
                    <a:noFill/>
                  </a:tcPr>
                </a:tc>
              </a:tr>
              <a:tr h="219768">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u-RU" sz="1200" dirty="0">
                          <a:effectLst/>
                        </a:rPr>
                        <a:t> </a:t>
                      </a:r>
                      <a:endParaRPr lang="ru-RU" sz="1200" dirty="0">
                        <a:effectLst/>
                        <a:latin typeface="Calibri"/>
                        <a:ea typeface="Calibri"/>
                        <a:cs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18993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8993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3454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8993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8993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8993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8993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2296">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2296">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2296">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ru-RU"/>
                    </a:p>
                  </a:txBody>
                  <a:tcPr/>
                </a:tc>
              </a:tr>
              <a:tr h="332296">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2296">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2108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1399349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465243278"/>
              </p:ext>
            </p:extLst>
          </p:nvPr>
        </p:nvGraphicFramePr>
        <p:xfrm>
          <a:off x="251520" y="411510"/>
          <a:ext cx="8640960" cy="4424686"/>
        </p:xfrm>
        <a:graphic>
          <a:graphicData uri="http://schemas.openxmlformats.org/drawingml/2006/table">
            <a:tbl>
              <a:tblPr firstRow="1" bandRow="1">
                <a:tableStyleId>{5C22544A-7EE6-4342-B048-85BDC9FD1C3A}</a:tableStyleId>
              </a:tblPr>
              <a:tblGrid>
                <a:gridCol w="8640960"/>
              </a:tblGrid>
              <a:tr h="104563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anose="02020603050405020304" pitchFamily="18" charset="0"/>
                          <a:cs typeface="Times New Roman" panose="02020603050405020304" pitchFamily="18" charset="0"/>
                        </a:rPr>
                        <a:t>Отношение</a:t>
                      </a:r>
                      <a:r>
                        <a:rPr lang="ru-RU" sz="2400" baseline="0" dirty="0" smtClean="0">
                          <a:latin typeface="Times New Roman" panose="02020603050405020304" pitchFamily="18" charset="0"/>
                          <a:cs typeface="Times New Roman" panose="02020603050405020304" pitchFamily="18" charset="0"/>
                        </a:rPr>
                        <a:t> к человеку как  к Иному</a:t>
                      </a:r>
                      <a:endParaRPr lang="ru-RU" sz="2400" dirty="0" smtClean="0">
                        <a:latin typeface="Times New Roman" panose="02020603050405020304" pitchFamily="18" charset="0"/>
                        <a:cs typeface="Times New Roman" panose="02020603050405020304" pitchFamily="18" charset="0"/>
                      </a:endParaRPr>
                    </a:p>
                    <a:p>
                      <a:endParaRPr lang="ru-RU" dirty="0"/>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3379052">
                <a:tc>
                  <a:txBody>
                    <a:bodyPr/>
                    <a:lstStyle/>
                    <a:p>
                      <a:pPr algn="just"/>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признает права людей на  иной,  отличный от его собственного, образ жизни и свободное выражение своих взглядов. Он</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принимает иные культуры, положительно относится к культурным отличиям, восприимчив к любым проявлениям культурной дискриминации,</a:t>
                      </a:r>
                      <a:r>
                        <a:rPr lang="ru-RU" sz="20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стремится к пониманию, проникновению в суть других культур, способен избегать в их оценке культурных предрассудков и стереотипов. В нем также ощутимо стремление рассматривать иные культуры не со своей «колокольни», но сквозь призму ценностей и приоритетов самих этих культур.</a:t>
                      </a:r>
                      <a:endParaRPr lang="ru-RU" sz="20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165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021337262"/>
              </p:ext>
            </p:extLst>
          </p:nvPr>
        </p:nvGraphicFramePr>
        <p:xfrm>
          <a:off x="395536" y="411511"/>
          <a:ext cx="8496944" cy="4477854"/>
        </p:xfrm>
        <a:graphic>
          <a:graphicData uri="http://schemas.openxmlformats.org/drawingml/2006/table">
            <a:tbl>
              <a:tblPr firstRow="1" firstCol="1" bandRow="1">
                <a:tableStyleId>{5C22544A-7EE6-4342-B048-85BDC9FD1C3A}</a:tableStyleId>
              </a:tblPr>
              <a:tblGrid>
                <a:gridCol w="1278871"/>
                <a:gridCol w="820797"/>
                <a:gridCol w="629903"/>
                <a:gridCol w="909858"/>
                <a:gridCol w="629903"/>
                <a:gridCol w="769881"/>
                <a:gridCol w="839870"/>
                <a:gridCol w="1465733"/>
                <a:gridCol w="1152128"/>
              </a:tblGrid>
              <a:tr h="803961">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15407">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16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16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9892">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16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8616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16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167">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570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человеку</a:t>
                      </a:r>
                    </a:p>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как к </a:t>
                      </a:r>
                      <a:r>
                        <a:rPr lang="ru-RU" sz="1050" dirty="0">
                          <a:solidFill>
                            <a:schemeClr val="tx1"/>
                          </a:solidFill>
                          <a:effectLst/>
                          <a:latin typeface="Times New Roman" panose="02020603050405020304" pitchFamily="18" charset="0"/>
                          <a:cs typeface="Times New Roman" panose="02020603050405020304" pitchFamily="18" charset="0"/>
                        </a:rPr>
                        <a:t>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570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человеку</a:t>
                      </a:r>
                    </a:p>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 </a:t>
                      </a:r>
                      <a:r>
                        <a:rPr lang="ru-RU" sz="1050" dirty="0">
                          <a:solidFill>
                            <a:schemeClr val="tx1"/>
                          </a:solidFill>
                          <a:effectLst/>
                          <a:latin typeface="Times New Roman" panose="02020603050405020304" pitchFamily="18" charset="0"/>
                          <a:cs typeface="Times New Roman" panose="02020603050405020304" pitchFamily="18" charset="0"/>
                        </a:rPr>
                        <a:t>как  </a:t>
                      </a: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570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a:t>
                      </a:r>
                      <a:endParaRPr lang="ru-RU" sz="1050" dirty="0" smtClean="0">
                        <a:solidFill>
                          <a:schemeClr val="tx1"/>
                        </a:solidFill>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как  к </a:t>
                      </a:r>
                      <a:r>
                        <a:rPr lang="ru-RU" sz="1050" dirty="0">
                          <a:solidFill>
                            <a:schemeClr val="tx1"/>
                          </a:solidFill>
                          <a:effectLst/>
                          <a:latin typeface="Times New Roman" panose="02020603050405020304" pitchFamily="18" charset="0"/>
                          <a:cs typeface="Times New Roman" panose="02020603050405020304" pitchFamily="18" charset="0"/>
                        </a:rPr>
                        <a:t>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570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a:t>
                      </a:r>
                      <a:endParaRPr lang="ru-RU" sz="1050" dirty="0" smtClean="0">
                        <a:solidFill>
                          <a:schemeClr val="tx1"/>
                        </a:solidFill>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телесному </a:t>
                      </a:r>
                      <a:r>
                        <a:rPr lang="ru-RU" sz="1050" dirty="0">
                          <a:solidFill>
                            <a:schemeClr val="tx1"/>
                          </a:solidFill>
                          <a:effectLst/>
                          <a:latin typeface="Times New Roman" panose="02020603050405020304" pitchFamily="18" charset="0"/>
                          <a:cs typeface="Times New Roman" panose="02020603050405020304" pitchFamily="18" charset="0"/>
                        </a:rPr>
                        <a:t>«Я»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570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570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a:t>
                      </a:r>
                      <a:endParaRPr lang="ru-RU" sz="1050" dirty="0" smtClean="0">
                        <a:solidFill>
                          <a:schemeClr val="tx1"/>
                        </a:solidFill>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духовному </a:t>
                      </a:r>
                      <a:r>
                        <a:rPr lang="ru-RU" sz="1050" dirty="0">
                          <a:solidFill>
                            <a:schemeClr val="tx1"/>
                          </a:solidFill>
                          <a:effectLst/>
                          <a:latin typeface="Times New Roman" panose="02020603050405020304" pitchFamily="18" charset="0"/>
                          <a:cs typeface="Times New Roman" panose="02020603050405020304" pitchFamily="18" charset="0"/>
                        </a:rPr>
                        <a:t>«Я»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870294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245604710"/>
              </p:ext>
            </p:extLst>
          </p:nvPr>
        </p:nvGraphicFramePr>
        <p:xfrm>
          <a:off x="251520" y="339502"/>
          <a:ext cx="8712968" cy="4464496"/>
        </p:xfrm>
        <a:graphic>
          <a:graphicData uri="http://schemas.openxmlformats.org/drawingml/2006/table">
            <a:tbl>
              <a:tblPr firstRow="1" bandRow="1">
                <a:tableStyleId>{5C22544A-7EE6-4342-B048-85BDC9FD1C3A}</a:tableStyleId>
              </a:tblPr>
              <a:tblGrid>
                <a:gridCol w="8712968"/>
              </a:tblGrid>
              <a:tr h="9361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Отношение к миру </a:t>
                      </a: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26%    38%</a:t>
                      </a:r>
                      <a:endParaRPr lang="ru-RU"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528392">
                <a:tc>
                  <a:txBody>
                    <a:bodyPr/>
                    <a:lstStyle/>
                    <a:p>
                      <a:pPr algn="just"/>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У подростка наличествует четко выраженная пацифистская позиция.                           Он считает, что к насилию прибегают только слабые люди и государства.                        К проявлениям грубой силы он относится подчеркнуто отрицательно. Уверен, что всегда есть возможность уладить конфликт, не ущемляя при этом права других людей. Не боится идти на уступки.</a:t>
                      </a:r>
                      <a:endParaRPr lang="ru-RU" sz="20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932382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9501"/>
            <a:ext cx="8208912" cy="864097"/>
          </a:xfrm>
        </p:spPr>
        <p:txBody>
          <a:bodyPr>
            <a:normAutofit fontScale="90000"/>
          </a:bodyPr>
          <a:lstStyle/>
          <a:p>
            <a:pPr algn="l"/>
            <a:r>
              <a:rPr lang="ru-RU" sz="1800" b="1" dirty="0" smtClean="0">
                <a:solidFill>
                  <a:schemeClr val="bg1"/>
                </a:solidFill>
                <a:latin typeface="Times New Roman" panose="02020603050405020304" pitchFamily="18" charset="0"/>
                <a:cs typeface="Times New Roman" panose="02020603050405020304" pitchFamily="18" charset="0"/>
              </a:rPr>
              <a:t>                            </a:t>
            </a:r>
            <a:br>
              <a:rPr lang="ru-RU" sz="1800" b="1" dirty="0" smtClean="0">
                <a:solidFill>
                  <a:schemeClr val="bg1"/>
                </a:solidFill>
                <a:latin typeface="Times New Roman" panose="02020603050405020304" pitchFamily="18" charset="0"/>
                <a:cs typeface="Times New Roman" panose="02020603050405020304" pitchFamily="18" charset="0"/>
              </a:rPr>
            </a:br>
            <a:r>
              <a:rPr lang="ru-RU" sz="1800" b="1" dirty="0">
                <a:solidFill>
                  <a:schemeClr val="bg1"/>
                </a:solidFill>
                <a:latin typeface="Times New Roman" panose="02020603050405020304" pitchFamily="18" charset="0"/>
                <a:cs typeface="Times New Roman" panose="02020603050405020304" pitchFamily="18" charset="0"/>
              </a:rPr>
              <a:t/>
            </a:r>
            <a:br>
              <a:rPr lang="ru-RU" sz="1800" b="1" dirty="0">
                <a:solidFill>
                  <a:schemeClr val="bg1"/>
                </a:solidFill>
                <a:latin typeface="Times New Roman" panose="02020603050405020304" pitchFamily="18" charset="0"/>
                <a:cs typeface="Times New Roman" panose="02020603050405020304" pitchFamily="18" charset="0"/>
              </a:rPr>
            </a:br>
            <a:r>
              <a:rPr lang="ru-RU" sz="1800" b="1" dirty="0" smtClean="0">
                <a:solidFill>
                  <a:schemeClr val="bg1"/>
                </a:solidFill>
                <a:latin typeface="Times New Roman" panose="02020603050405020304" pitchFamily="18" charset="0"/>
                <a:cs typeface="Times New Roman" panose="02020603050405020304" pitchFamily="18" charset="0"/>
              </a:rPr>
              <a:t>                                           Отрицательная динамика (%)</a:t>
            </a:r>
            <a:br>
              <a:rPr lang="ru-RU" sz="1800" b="1" dirty="0" smtClean="0">
                <a:solidFill>
                  <a:schemeClr val="bg1"/>
                </a:solidFill>
                <a:latin typeface="Times New Roman" panose="02020603050405020304" pitchFamily="18" charset="0"/>
                <a:cs typeface="Times New Roman" panose="02020603050405020304" pitchFamily="18" charset="0"/>
              </a:rPr>
            </a:br>
            <a:r>
              <a:rPr lang="ru-RU" sz="1800" b="1" dirty="0" smtClean="0">
                <a:solidFill>
                  <a:schemeClr val="bg1"/>
                </a:solidFill>
                <a:latin typeface="Times New Roman" panose="02020603050405020304" pitchFamily="18" charset="0"/>
                <a:cs typeface="Times New Roman" panose="02020603050405020304" pitchFamily="18" charset="0"/>
              </a:rPr>
              <a:t>Изменение: </a:t>
            </a:r>
            <a:br>
              <a:rPr lang="ru-RU" sz="1800" b="1" dirty="0" smtClean="0">
                <a:solidFill>
                  <a:schemeClr val="bg1"/>
                </a:solidFill>
                <a:latin typeface="Times New Roman" panose="02020603050405020304" pitchFamily="18" charset="0"/>
                <a:cs typeface="Times New Roman" panose="02020603050405020304" pitchFamily="18" charset="0"/>
              </a:rPr>
            </a:br>
            <a:r>
              <a:rPr lang="ru-RU" sz="1800" b="1" dirty="0" smtClean="0">
                <a:solidFill>
                  <a:schemeClr val="bg1"/>
                </a:solidFill>
                <a:latin typeface="Times New Roman" panose="02020603050405020304" pitchFamily="18" charset="0"/>
                <a:cs typeface="Times New Roman" panose="02020603050405020304" pitchFamily="18" charset="0"/>
              </a:rPr>
              <a:t> устойчиво-позитивное                                                                          ситуативно-негативное</a:t>
            </a:r>
            <a:r>
              <a:rPr lang="ru-RU" sz="2800" b="1" dirty="0" smtClean="0">
                <a:solidFill>
                  <a:schemeClr val="bg1"/>
                </a:solidFill>
                <a:latin typeface="Times New Roman" panose="02020603050405020304" pitchFamily="18" charset="0"/>
                <a:cs typeface="Times New Roman" panose="02020603050405020304" pitchFamily="18" charset="0"/>
              </a:rPr>
              <a:t/>
            </a:r>
            <a:br>
              <a:rPr lang="ru-RU" sz="2800" b="1" dirty="0" smtClean="0">
                <a:solidFill>
                  <a:schemeClr val="bg1"/>
                </a:solidFill>
                <a:latin typeface="Times New Roman" panose="02020603050405020304" pitchFamily="18" charset="0"/>
                <a:cs typeface="Times New Roman" panose="02020603050405020304" pitchFamily="18" charset="0"/>
              </a:rPr>
            </a:br>
            <a:endParaRPr lang="ru-RU" sz="28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171381582"/>
              </p:ext>
            </p:extLst>
          </p:nvPr>
        </p:nvGraphicFramePr>
        <p:xfrm>
          <a:off x="251520" y="1419622"/>
          <a:ext cx="8507288" cy="3240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4832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42920951"/>
              </p:ext>
            </p:extLst>
          </p:nvPr>
        </p:nvGraphicFramePr>
        <p:xfrm>
          <a:off x="827585" y="302951"/>
          <a:ext cx="7488833" cy="4541869"/>
        </p:xfrm>
        <a:graphic>
          <a:graphicData uri="http://schemas.openxmlformats.org/drawingml/2006/table">
            <a:tbl>
              <a:tblPr firstRow="1" firstCol="1" bandRow="1">
                <a:tableStyleId>{5C22544A-7EE6-4342-B048-85BDC9FD1C3A}</a:tableStyleId>
              </a:tblPr>
              <a:tblGrid>
                <a:gridCol w="1278871"/>
                <a:gridCol w="820797"/>
                <a:gridCol w="629903"/>
                <a:gridCol w="909858"/>
                <a:gridCol w="629903"/>
                <a:gridCol w="769881"/>
                <a:gridCol w="839870"/>
                <a:gridCol w="909858"/>
                <a:gridCol w="629903"/>
                <a:gridCol w="69989"/>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a:txBody>
                    <a:bodyPr/>
                    <a:lstStyle/>
                    <a:p>
                      <a:pPr>
                        <a:lnSpc>
                          <a:spcPct val="107000"/>
                        </a:lnSpc>
                        <a:spcAft>
                          <a:spcPts val="800"/>
                        </a:spcAft>
                      </a:pPr>
                      <a:r>
                        <a:rPr lang="ru-RU" sz="1050" dirty="0">
                          <a:effectLst/>
                        </a:rPr>
                        <a:t> </a:t>
                      </a:r>
                      <a:endParaRPr lang="ru-RU" sz="1050" dirty="0">
                        <a:effectLst/>
                        <a:latin typeface="Calibri"/>
                        <a:ea typeface="Calibri"/>
                        <a:cs typeface="Times New Roman"/>
                      </a:endParaRPr>
                    </a:p>
                  </a:txBody>
                  <a:tcPr marL="0" marR="0" marT="0" marB="0" anchor="ctr">
                    <a:noFill/>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u-RU" sz="1200" dirty="0">
                          <a:effectLst/>
                        </a:rPr>
                        <a:t> </a:t>
                      </a:r>
                      <a:endParaRPr lang="ru-RU" sz="1200" dirty="0">
                        <a:effectLst/>
                        <a:latin typeface="Calibri"/>
                        <a:ea typeface="Calibri"/>
                        <a:cs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4140160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solidFill>
                  <a:schemeClr val="bg1"/>
                </a:solidFill>
                <a:latin typeface="Times New Roman" panose="02020603050405020304" pitchFamily="18" charset="0"/>
                <a:cs typeface="Times New Roman" panose="02020603050405020304" pitchFamily="18" charset="0"/>
              </a:rPr>
              <a:t/>
            </a:r>
            <a:br>
              <a:rPr lang="ru-RU" sz="2800" dirty="0" smtClean="0">
                <a:solidFill>
                  <a:schemeClr val="bg1"/>
                </a:solidFill>
                <a:latin typeface="Times New Roman" panose="02020603050405020304" pitchFamily="18" charset="0"/>
                <a:cs typeface="Times New Roman" panose="02020603050405020304" pitchFamily="18" charset="0"/>
              </a:rPr>
            </a:br>
            <a:r>
              <a:rPr lang="ru-RU" sz="2800" dirty="0" smtClean="0">
                <a:solidFill>
                  <a:schemeClr val="bg1"/>
                </a:solidFill>
                <a:latin typeface="Times New Roman" panose="02020603050405020304" pitchFamily="18" charset="0"/>
                <a:cs typeface="Times New Roman" panose="02020603050405020304" pitchFamily="18" charset="0"/>
              </a:rPr>
              <a:t>Ключевые нормативные документы</a:t>
            </a:r>
            <a:endParaRPr lang="ru-RU" sz="28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ru-RU" sz="2400" dirty="0" smtClean="0">
                <a:solidFill>
                  <a:schemeClr val="bg1"/>
                </a:solidFill>
                <a:latin typeface="Times New Roman" panose="02020603050405020304" pitchFamily="18" charset="0"/>
                <a:cs typeface="Times New Roman" panose="02020603050405020304" pitchFamily="18" charset="0"/>
              </a:rPr>
              <a:t>Федеральный государственный образовательный стандарт (ФГОС)</a:t>
            </a:r>
            <a:endParaRPr lang="ru-RU" sz="2400" dirty="0">
              <a:solidFill>
                <a:schemeClr val="bg1"/>
              </a:solidFill>
              <a:latin typeface="Times New Roman" panose="02020603050405020304" pitchFamily="18" charset="0"/>
              <a:cs typeface="Times New Roman" panose="02020603050405020304" pitchFamily="18" charset="0"/>
            </a:endParaRPr>
          </a:p>
          <a:p>
            <a:r>
              <a:rPr lang="ru-RU" sz="2400" dirty="0">
                <a:solidFill>
                  <a:schemeClr val="bg1"/>
                </a:solidFill>
                <a:latin typeface="Times New Roman" panose="02020603050405020304" pitchFamily="18" charset="0"/>
                <a:cs typeface="Times New Roman" panose="02020603050405020304" pitchFamily="18" charset="0"/>
              </a:rPr>
              <a:t>«Стратегия развития воспитания  в РФ на период </a:t>
            </a:r>
            <a:r>
              <a:rPr lang="ru-RU" sz="2400" dirty="0" smtClean="0">
                <a:solidFill>
                  <a:schemeClr val="bg1"/>
                </a:solidFill>
                <a:latin typeface="Times New Roman" panose="02020603050405020304" pitchFamily="18" charset="0"/>
                <a:cs typeface="Times New Roman" panose="02020603050405020304" pitchFamily="18" charset="0"/>
              </a:rPr>
              <a:t>                до </a:t>
            </a:r>
            <a:r>
              <a:rPr lang="ru-RU" sz="2400" dirty="0">
                <a:solidFill>
                  <a:schemeClr val="bg1"/>
                </a:solidFill>
                <a:latin typeface="Times New Roman" panose="02020603050405020304" pitchFamily="18" charset="0"/>
                <a:cs typeface="Times New Roman" panose="02020603050405020304" pitchFamily="18" charset="0"/>
              </a:rPr>
              <a:t>2025 года»</a:t>
            </a:r>
          </a:p>
          <a:p>
            <a:r>
              <a:rPr lang="ru-RU" sz="2400" dirty="0">
                <a:solidFill>
                  <a:schemeClr val="bg1"/>
                </a:solidFill>
                <a:latin typeface="Times New Roman" panose="02020603050405020304" pitchFamily="18" charset="0"/>
                <a:cs typeface="Times New Roman" panose="02020603050405020304" pitchFamily="18" charset="0"/>
              </a:rPr>
              <a:t>«Концепция развития дополнительного образования детей до 2030 года»</a:t>
            </a:r>
          </a:p>
          <a:p>
            <a:r>
              <a:rPr lang="ru-RU" sz="2400" dirty="0">
                <a:solidFill>
                  <a:schemeClr val="bg1"/>
                </a:solidFill>
                <a:latin typeface="Times New Roman" panose="02020603050405020304" pitchFamily="18" charset="0"/>
                <a:cs typeface="Times New Roman" panose="02020603050405020304" pitchFamily="18" charset="0"/>
              </a:rPr>
              <a:t>Национальные базовые </a:t>
            </a:r>
            <a:r>
              <a:rPr lang="ru-RU" sz="2400" dirty="0" smtClean="0">
                <a:solidFill>
                  <a:schemeClr val="bg1"/>
                </a:solidFill>
                <a:latin typeface="Times New Roman" panose="02020603050405020304" pitchFamily="18" charset="0"/>
                <a:cs typeface="Times New Roman" panose="02020603050405020304" pitchFamily="18" charset="0"/>
              </a:rPr>
              <a:t>ценности</a:t>
            </a:r>
            <a:r>
              <a:rPr lang="ru-RU" sz="24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1786878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979153657"/>
              </p:ext>
            </p:extLst>
          </p:nvPr>
        </p:nvGraphicFramePr>
        <p:xfrm>
          <a:off x="395536" y="1131590"/>
          <a:ext cx="8568952" cy="3672408"/>
        </p:xfrm>
        <a:graphic>
          <a:graphicData uri="http://schemas.openxmlformats.org/drawingml/2006/table">
            <a:tbl>
              <a:tblPr firstRow="1" bandRow="1">
                <a:tableStyleId>{5C22544A-7EE6-4342-B048-85BDC9FD1C3A}</a:tableStyleId>
              </a:tblPr>
              <a:tblGrid>
                <a:gridCol w="4176465"/>
                <a:gridCol w="4392487"/>
              </a:tblGrid>
              <a:tr h="648072">
                <a:tc>
                  <a:txBody>
                    <a:bodyPr/>
                    <a:lstStyle/>
                    <a:p>
                      <a:pPr algn="ctr"/>
                      <a:r>
                        <a:rPr lang="ru-RU" dirty="0" smtClean="0">
                          <a:latin typeface="Times New Roman" panose="02020603050405020304" pitchFamily="18" charset="0"/>
                          <a:cs typeface="Times New Roman" panose="02020603050405020304" pitchFamily="18" charset="0"/>
                        </a:rPr>
                        <a:t>Сформированная</a:t>
                      </a:r>
                      <a:r>
                        <a:rPr lang="ru-RU" baseline="0" dirty="0" smtClean="0">
                          <a:latin typeface="Times New Roman" panose="02020603050405020304" pitchFamily="18" charset="0"/>
                          <a:cs typeface="Times New Roman" panose="02020603050405020304" pitchFamily="18" charset="0"/>
                        </a:rPr>
                        <a:t> ценность </a:t>
                      </a:r>
                    </a:p>
                    <a:p>
                      <a:pPr algn="ctr"/>
                      <a:r>
                        <a:rPr lang="ru-RU" sz="1600" baseline="0" dirty="0" smtClean="0">
                          <a:latin typeface="Times New Roman" panose="02020603050405020304" pitchFamily="18" charset="0"/>
                          <a:cs typeface="Times New Roman" panose="02020603050405020304" pitchFamily="18" charset="0"/>
                        </a:rPr>
                        <a:t>58%         29%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Несформированная ценность</a:t>
                      </a:r>
                    </a:p>
                    <a:p>
                      <a:pPr algn="ctr"/>
                      <a:r>
                        <a:rPr lang="ru-RU" dirty="0" smtClean="0">
                          <a:latin typeface="Times New Roman" panose="02020603050405020304" pitchFamily="18" charset="0"/>
                          <a:cs typeface="Times New Roman" panose="02020603050405020304" pitchFamily="18" charset="0"/>
                        </a:rPr>
                        <a:t>5% </a:t>
                      </a:r>
                      <a:r>
                        <a:rPr lang="ru-RU" baseline="0"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16%</a:t>
                      </a:r>
                      <a:endParaRPr lang="ru-RU" dirty="0">
                        <a:latin typeface="Times New Roman" panose="02020603050405020304" pitchFamily="18" charset="0"/>
                        <a:cs typeface="Times New Roman" panose="02020603050405020304" pitchFamily="18" charset="0"/>
                      </a:endParaRPr>
                    </a:p>
                  </a:txBody>
                  <a:tcPr/>
                </a:tc>
              </a:tr>
              <a:tr h="302433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Це</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нность семьи высоко значима для подростка. Он дорожит семейными традициями и устоями, помнит о разных мелочах, приятных кому-то из членов семьи. Семейные праздники всегда проходят при его участии и помощи в подготовке. В будущем он хочет создать счастливую семью.</a:t>
                      </a:r>
                      <a:endParaRPr lang="ru-RU" sz="1400" dirty="0" smtClean="0">
                        <a:latin typeface="Times New Roman" panose="02020603050405020304" pitchFamily="18" charset="0"/>
                        <a:cs typeface="Times New Roman" panose="02020603050405020304" pitchFamily="18" charset="0"/>
                      </a:endParaRPr>
                    </a:p>
                    <a:p>
                      <a:pPr algn="just"/>
                      <a:endParaRPr lang="ru-RU" sz="1400" dirty="0">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Ценность семьи незначима для подростка. Он не дорожит семейными</a:t>
                      </a:r>
                      <a:r>
                        <a:rPr lang="ru-RU" sz="1400" kern="1200" baseline="0" dirty="0" smtClean="0">
                          <a:solidFill>
                            <a:schemeClr val="dk1"/>
                          </a:solidFill>
                          <a:effectLst/>
                          <a:latin typeface="Times New Roman" panose="02020603050405020304" pitchFamily="18" charset="0"/>
                          <a:ea typeface="+mn-ea"/>
                          <a:cs typeface="Times New Roman" panose="02020603050405020304" pitchFamily="18" charset="0"/>
                        </a:rPr>
                        <a:t> традициями. Отношение к семье потребительское. Считает, что он ничем никому не обязан. Не задумывается о создании традиционной семьи.</a:t>
                      </a:r>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endParaRPr lang="ru-RU" sz="1400" dirty="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3898315474"/>
              </p:ext>
            </p:extLst>
          </p:nvPr>
        </p:nvGraphicFramePr>
        <p:xfrm>
          <a:off x="323528" y="339503"/>
          <a:ext cx="8568952" cy="720080"/>
        </p:xfrm>
        <a:graphic>
          <a:graphicData uri="http://schemas.openxmlformats.org/drawingml/2006/table">
            <a:tbl>
              <a:tblPr firstRow="1" bandRow="1">
                <a:tableStyleId>{5C22544A-7EE6-4342-B048-85BDC9FD1C3A}</a:tableStyleId>
              </a:tblPr>
              <a:tblGrid>
                <a:gridCol w="8568952"/>
              </a:tblGrid>
              <a:tr h="720080">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ru-RU" dirty="0" smtClean="0">
                          <a:latin typeface="Times New Roman" panose="02020603050405020304" pitchFamily="18" charset="0"/>
                          <a:cs typeface="Times New Roman" panose="02020603050405020304" pitchFamily="18" charset="0"/>
                        </a:rPr>
                        <a:t>Отношение к семье</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227753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26612895"/>
              </p:ext>
            </p:extLst>
          </p:nvPr>
        </p:nvGraphicFramePr>
        <p:xfrm>
          <a:off x="827585" y="302951"/>
          <a:ext cx="7488833" cy="4541869"/>
        </p:xfrm>
        <a:graphic>
          <a:graphicData uri="http://schemas.openxmlformats.org/drawingml/2006/table">
            <a:tbl>
              <a:tblPr firstRow="1" firstCol="1" bandRow="1">
                <a:tableStyleId>{5C22544A-7EE6-4342-B048-85BDC9FD1C3A}</a:tableStyleId>
              </a:tblPr>
              <a:tblGrid>
                <a:gridCol w="1278871"/>
                <a:gridCol w="820797"/>
                <a:gridCol w="629903"/>
                <a:gridCol w="909858"/>
                <a:gridCol w="629903"/>
                <a:gridCol w="769881"/>
                <a:gridCol w="839870"/>
                <a:gridCol w="909858"/>
                <a:gridCol w="629903"/>
                <a:gridCol w="69989"/>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a:txBody>
                    <a:bodyPr/>
                    <a:lstStyle/>
                    <a:p>
                      <a:pPr>
                        <a:lnSpc>
                          <a:spcPct val="107000"/>
                        </a:lnSpc>
                        <a:spcAft>
                          <a:spcPts val="800"/>
                        </a:spcAft>
                      </a:pPr>
                      <a:r>
                        <a:rPr lang="ru-RU" sz="1050" dirty="0">
                          <a:effectLst/>
                        </a:rPr>
                        <a:t> </a:t>
                      </a:r>
                      <a:endParaRPr lang="ru-RU" sz="1050" dirty="0">
                        <a:effectLst/>
                        <a:latin typeface="Calibri"/>
                        <a:ea typeface="Calibri"/>
                        <a:cs typeface="Times New Roman"/>
                      </a:endParaRPr>
                    </a:p>
                  </a:txBody>
                  <a:tcPr marL="0" marR="0" marT="0" marB="0" anchor="ctr">
                    <a:noFill/>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u-RU" sz="1200" dirty="0">
                          <a:effectLst/>
                        </a:rPr>
                        <a:t> </a:t>
                      </a:r>
                      <a:endParaRPr lang="ru-RU" sz="1200" dirty="0">
                        <a:effectLst/>
                        <a:latin typeface="Calibri"/>
                        <a:ea typeface="Calibri"/>
                        <a:cs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ru-RU"/>
                    </a:p>
                  </a:txBody>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3760461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905479998"/>
              </p:ext>
            </p:extLst>
          </p:nvPr>
        </p:nvGraphicFramePr>
        <p:xfrm>
          <a:off x="395473" y="843558"/>
          <a:ext cx="8497007" cy="3855440"/>
        </p:xfrm>
        <a:graphic>
          <a:graphicData uri="http://schemas.openxmlformats.org/drawingml/2006/table">
            <a:tbl>
              <a:tblPr firstRow="1" bandRow="1">
                <a:tableStyleId>{5C22544A-7EE6-4342-B048-85BDC9FD1C3A}</a:tableStyleId>
              </a:tblPr>
              <a:tblGrid>
                <a:gridCol w="4282646"/>
                <a:gridCol w="4214361"/>
              </a:tblGrid>
              <a:tr h="678073">
                <a:tc>
                  <a:txBody>
                    <a:bodyPr/>
                    <a:lstStyle/>
                    <a:p>
                      <a:pPr algn="ctr"/>
                      <a:r>
                        <a:rPr lang="ru-RU" dirty="0" smtClean="0">
                          <a:latin typeface="Times New Roman" panose="02020603050405020304" pitchFamily="18" charset="0"/>
                          <a:cs typeface="Times New Roman" panose="02020603050405020304" pitchFamily="18" charset="0"/>
                        </a:rPr>
                        <a:t>Сформированная</a:t>
                      </a:r>
                      <a:r>
                        <a:rPr lang="ru-RU" baseline="0" dirty="0" smtClean="0">
                          <a:latin typeface="Times New Roman" panose="02020603050405020304" pitchFamily="18" charset="0"/>
                          <a:cs typeface="Times New Roman" panose="02020603050405020304" pitchFamily="18" charset="0"/>
                        </a:rPr>
                        <a:t> ценность</a:t>
                      </a:r>
                    </a:p>
                    <a:p>
                      <a:pPr algn="ctr"/>
                      <a:r>
                        <a:rPr lang="ru-RU" baseline="0" dirty="0" smtClean="0">
                          <a:latin typeface="Times New Roman" panose="02020603050405020304" pitchFamily="18" charset="0"/>
                          <a:cs typeface="Times New Roman" panose="02020603050405020304" pitchFamily="18" charset="0"/>
                        </a:rPr>
                        <a:t>34%        17%  </a:t>
                      </a:r>
                      <a:endParaRPr lang="ru-RU"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ru-RU" dirty="0" smtClean="0">
                          <a:latin typeface="Times New Roman" panose="02020603050405020304" pitchFamily="18" charset="0"/>
                          <a:cs typeface="Times New Roman" panose="02020603050405020304" pitchFamily="18" charset="0"/>
                        </a:rPr>
                        <a:t>Несформированная ценность</a:t>
                      </a:r>
                    </a:p>
                    <a:p>
                      <a:pPr algn="ctr"/>
                      <a:r>
                        <a:rPr lang="ru-RU" dirty="0" smtClean="0">
                          <a:latin typeface="Times New Roman" panose="02020603050405020304" pitchFamily="18" charset="0"/>
                          <a:cs typeface="Times New Roman" panose="02020603050405020304" pitchFamily="18" charset="0"/>
                        </a:rPr>
                        <a:t>10%         20 % (+2%)</a:t>
                      </a:r>
                      <a:endParaRPr lang="ru-RU"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31773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Подростку присущи  развитые чувства гражданственности и патриотизма. Родина для него не абстрактная категория, а конкретная страна, где он собирается жить, которой он гордится. Он чувствует свою личную ответственность за судьбу страны. При этом подобные чувства вызваны не конъюнктурой, не модой на патриотизм, а являются глубоко личными, пережитыми.</a:t>
                      </a:r>
                    </a:p>
                    <a:p>
                      <a:endParaRPr lang="ru-RU" sz="1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старается открыто не проявлять свое отношение к стране. К разговорам об ее «убогости» он в принципе равнодушен. Он может «правильно» выступить на тему гражданственности                                     и патриотизма, но в зависимости от ситуации по-разному расставить акценты. Подросток умеет угадывать, в какой момент что «патриотично», а что нет.  Родина для него просто место где он живёт, которое легко можно поменять на другое. Все успехи –это его собственные</a:t>
                      </a:r>
                      <a:r>
                        <a:rPr lang="ru-RU" sz="1400" kern="1200" baseline="0" dirty="0" smtClean="0">
                          <a:solidFill>
                            <a:schemeClr val="dk1"/>
                          </a:solidFill>
                          <a:effectLst/>
                          <a:latin typeface="Times New Roman" panose="02020603050405020304" pitchFamily="18" charset="0"/>
                          <a:ea typeface="+mn-ea"/>
                          <a:cs typeface="Times New Roman" panose="02020603050405020304" pitchFamily="18" charset="0"/>
                        </a:rPr>
                        <a:t> успехи, а в неудачах виновата страна. </a:t>
                      </a:r>
                      <a:endParaRPr lang="ru-RU" sz="14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1001074114"/>
              </p:ext>
            </p:extLst>
          </p:nvPr>
        </p:nvGraphicFramePr>
        <p:xfrm>
          <a:off x="323528" y="339503"/>
          <a:ext cx="8496944" cy="571088"/>
        </p:xfrm>
        <a:graphic>
          <a:graphicData uri="http://schemas.openxmlformats.org/drawingml/2006/table">
            <a:tbl>
              <a:tblPr firstRow="1" bandRow="1">
                <a:tableStyleId>{5C22544A-7EE6-4342-B048-85BDC9FD1C3A}</a:tableStyleId>
              </a:tblPr>
              <a:tblGrid>
                <a:gridCol w="8496944"/>
              </a:tblGrid>
              <a:tr h="571088">
                <a:tc>
                  <a:txBody>
                    <a:bodyPr/>
                    <a:lstStyle/>
                    <a:p>
                      <a:pPr algn="ctr"/>
                      <a:r>
                        <a:rPr lang="ru-RU" dirty="0" smtClean="0">
                          <a:latin typeface="Times New Roman" panose="02020603050405020304" pitchFamily="18" charset="0"/>
                          <a:cs typeface="Times New Roman" panose="02020603050405020304" pitchFamily="18" charset="0"/>
                        </a:rPr>
                        <a:t>Отношение к Отечеству</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117797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855207115"/>
              </p:ext>
            </p:extLst>
          </p:nvPr>
        </p:nvGraphicFramePr>
        <p:xfrm>
          <a:off x="323527" y="302951"/>
          <a:ext cx="8568952" cy="4515895"/>
        </p:xfrm>
        <a:graphic>
          <a:graphicData uri="http://schemas.openxmlformats.org/drawingml/2006/table">
            <a:tbl>
              <a:tblPr firstRow="1" firstCol="1" bandRow="1">
                <a:tableStyleId>{5C22544A-7EE6-4342-B048-85BDC9FD1C3A}</a:tableStyleId>
              </a:tblPr>
              <a:tblGrid>
                <a:gridCol w="1911426"/>
                <a:gridCol w="879954"/>
                <a:gridCol w="675301"/>
                <a:gridCol w="975433"/>
                <a:gridCol w="675301"/>
                <a:gridCol w="825368"/>
                <a:gridCol w="900401"/>
                <a:gridCol w="975433"/>
                <a:gridCol w="750335"/>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a:t>
                      </a:r>
                      <a:r>
                        <a:rPr lang="ru-RU" sz="1050" dirty="0" smtClean="0">
                          <a:solidFill>
                            <a:schemeClr val="tx1"/>
                          </a:solidFill>
                          <a:effectLst/>
                          <a:latin typeface="Times New Roman" panose="02020603050405020304" pitchFamily="18" charset="0"/>
                          <a:cs typeface="Times New Roman" panose="02020603050405020304" pitchFamily="18" charset="0"/>
                        </a:rPr>
                        <a:t>к таковому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a:t>
                      </a:r>
                      <a:r>
                        <a:rPr lang="ru-RU" sz="1050" dirty="0" smtClean="0">
                          <a:solidFill>
                            <a:schemeClr val="tx1"/>
                          </a:solidFill>
                          <a:effectLst/>
                          <a:latin typeface="Times New Roman" panose="02020603050405020304" pitchFamily="18" charset="0"/>
                          <a:cs typeface="Times New Roman" panose="02020603050405020304" pitchFamily="18" charset="0"/>
                        </a:rPr>
                        <a:t> </a:t>
                      </a:r>
                      <a:r>
                        <a:rPr lang="ru-RU" sz="1050" dirty="0">
                          <a:solidFill>
                            <a:schemeClr val="tx1"/>
                          </a:solidFill>
                          <a:effectLst/>
                          <a:latin typeface="Times New Roman" panose="02020603050405020304" pitchFamily="18" charset="0"/>
                          <a:cs typeface="Times New Roman" panose="02020603050405020304" pitchFamily="18" charset="0"/>
                        </a:rPr>
                        <a:t>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a:t>
                      </a: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5748479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281060857"/>
              </p:ext>
            </p:extLst>
          </p:nvPr>
        </p:nvGraphicFramePr>
        <p:xfrm>
          <a:off x="323528" y="915566"/>
          <a:ext cx="8568952" cy="3931381"/>
        </p:xfrm>
        <a:graphic>
          <a:graphicData uri="http://schemas.openxmlformats.org/drawingml/2006/table">
            <a:tbl>
              <a:tblPr firstRow="1" bandRow="1">
                <a:tableStyleId>{5C22544A-7EE6-4342-B048-85BDC9FD1C3A}</a:tableStyleId>
              </a:tblPr>
              <a:tblGrid>
                <a:gridCol w="4284476"/>
                <a:gridCol w="4284476"/>
              </a:tblGrid>
              <a:tr h="7994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aseline="0" dirty="0" smtClean="0">
                          <a:latin typeface="Times New Roman" panose="02020603050405020304" pitchFamily="18" charset="0"/>
                          <a:cs typeface="Times New Roman" panose="02020603050405020304" pitchFamily="18" charset="0"/>
                        </a:rPr>
                        <a:t>Сформированная    </a:t>
                      </a:r>
                    </a:p>
                    <a:p>
                      <a:pPr marL="0" marR="0" indent="0" algn="ctr" defTabSz="914400" rtl="0" eaLnBrk="1" fontAlgn="auto" latinLnBrk="0" hangingPunct="1">
                        <a:lnSpc>
                          <a:spcPct val="100000"/>
                        </a:lnSpc>
                        <a:spcBef>
                          <a:spcPts val="0"/>
                        </a:spcBef>
                        <a:spcAft>
                          <a:spcPts val="0"/>
                        </a:spcAft>
                        <a:buClrTx/>
                        <a:buSzTx/>
                        <a:buFontTx/>
                        <a:buNone/>
                        <a:tabLst/>
                        <a:defRPr/>
                      </a:pPr>
                      <a:r>
                        <a:rPr lang="ru-RU" baseline="0" dirty="0" smtClean="0">
                          <a:latin typeface="Times New Roman" panose="02020603050405020304" pitchFamily="18" charset="0"/>
                          <a:cs typeface="Times New Roman" panose="02020603050405020304" pitchFamily="18" charset="0"/>
                        </a:rPr>
                        <a:t>ц</a:t>
                      </a:r>
                      <a:r>
                        <a:rPr lang="ru-RU" dirty="0" smtClean="0">
                          <a:latin typeface="Times New Roman" panose="02020603050405020304" pitchFamily="18" charset="0"/>
                          <a:cs typeface="Times New Roman" panose="02020603050405020304" pitchFamily="18" charset="0"/>
                        </a:rPr>
                        <a:t>енность</a:t>
                      </a:r>
                      <a:r>
                        <a:rPr lang="ru-RU" baseline="0" dirty="0" smtClean="0">
                          <a:latin typeface="Times New Roman" panose="02020603050405020304" pitchFamily="18" charset="0"/>
                          <a:cs typeface="Times New Roman" panose="02020603050405020304"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ru-RU" baseline="0" dirty="0" smtClean="0">
                          <a:latin typeface="Times New Roman" panose="02020603050405020304" pitchFamily="18" charset="0"/>
                          <a:cs typeface="Times New Roman" panose="02020603050405020304" pitchFamily="18" charset="0"/>
                        </a:rPr>
                        <a:t>28%               18%           </a:t>
                      </a:r>
                      <a:endParaRPr lang="ru-RU" dirty="0"/>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Несформированная </a:t>
                      </a: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Ценность</a:t>
                      </a:r>
                    </a:p>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21%         22% (+3)</a:t>
                      </a:r>
                      <a:endParaRPr lang="ru-RU"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301698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Times New Roman" panose="02020603050405020304" pitchFamily="18" charset="0"/>
                          <a:ea typeface="+mn-ea"/>
                          <a:cs typeface="Times New Roman" panose="02020603050405020304" pitchFamily="18" charset="0"/>
                        </a:rPr>
                        <a:t>Культурные формы поведения, безусловно, личностно значимы для подростка и деятельно реализуются им в повседневной жизни. Ему чужды хамство, «украшение» речи нецензурными оборотами, он внимателен и тактичен по отношению к другим людям. Он понимает необходимость сбережения того культурного достояния, которое достал ось нам в наследство от прошлого, и категорически не приемлет вандализма</a:t>
                      </a:r>
                      <a:r>
                        <a:rPr lang="ru-RU" sz="1400" kern="1200" dirty="0" smtClean="0">
                          <a:solidFill>
                            <a:schemeClr val="dk1"/>
                          </a:solidFill>
                          <a:effectLst/>
                          <a:latin typeface="+mn-lt"/>
                          <a:ea typeface="+mn-ea"/>
                          <a:cs typeface="+mn-cs"/>
                        </a:rPr>
                        <a:t>.</a:t>
                      </a:r>
                    </a:p>
                    <a:p>
                      <a:pPr algn="just"/>
                      <a:endParaRPr lang="ru-RU" sz="1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Культурные формы поведения рассматриваются подростком как нечто догматичное, идущее от мира взрослых, а потому обременяющее его повседневную жизнь. Он сторонник естественного выражения своих мыслей, чувств, желаний и считает, что культурная огранка только помешает ему быть таким, какой он есть. Слово «культура»  навевает на него непреодолимую скуку. Вряд ли он сам способен на акт вандализма, но и осуждать вандалов-сверстников, скорее всего, не станет.</a:t>
                      </a:r>
                    </a:p>
                    <a:p>
                      <a:pPr algn="just"/>
                      <a:endParaRPr lang="ru-RU" sz="14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3913554312"/>
              </p:ext>
            </p:extLst>
          </p:nvPr>
        </p:nvGraphicFramePr>
        <p:xfrm>
          <a:off x="323528" y="339502"/>
          <a:ext cx="8568952" cy="504056"/>
        </p:xfrm>
        <a:graphic>
          <a:graphicData uri="http://schemas.openxmlformats.org/drawingml/2006/table">
            <a:tbl>
              <a:tblPr firstRow="1" bandRow="1">
                <a:tableStyleId>{5C22544A-7EE6-4342-B048-85BDC9FD1C3A}</a:tableStyleId>
              </a:tblPr>
              <a:tblGrid>
                <a:gridCol w="8568952"/>
              </a:tblGrid>
              <a:tr h="504056">
                <a:tc>
                  <a:txBody>
                    <a:bodyPr/>
                    <a:lstStyle/>
                    <a:p>
                      <a:pPr algn="ctr"/>
                      <a:r>
                        <a:rPr lang="ru-RU" dirty="0" smtClean="0">
                          <a:latin typeface="Times New Roman" panose="02020603050405020304" pitchFamily="18" charset="0"/>
                          <a:cs typeface="Times New Roman" panose="02020603050405020304" pitchFamily="18" charset="0"/>
                        </a:rPr>
                        <a:t>Отношение к культуре</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075053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148953103"/>
              </p:ext>
            </p:extLst>
          </p:nvPr>
        </p:nvGraphicFramePr>
        <p:xfrm>
          <a:off x="827585" y="302951"/>
          <a:ext cx="7488833" cy="4541869"/>
        </p:xfrm>
        <a:graphic>
          <a:graphicData uri="http://schemas.openxmlformats.org/drawingml/2006/table">
            <a:tbl>
              <a:tblPr firstRow="1" firstCol="1" bandRow="1">
                <a:tableStyleId>{5C22544A-7EE6-4342-B048-85BDC9FD1C3A}</a:tableStyleId>
              </a:tblPr>
              <a:tblGrid>
                <a:gridCol w="1278871"/>
                <a:gridCol w="820797"/>
                <a:gridCol w="629903"/>
                <a:gridCol w="909858"/>
                <a:gridCol w="629903"/>
                <a:gridCol w="769881"/>
                <a:gridCol w="839870"/>
                <a:gridCol w="909858"/>
                <a:gridCol w="629903"/>
                <a:gridCol w="69989"/>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a:txBody>
                    <a:bodyPr/>
                    <a:lstStyle/>
                    <a:p>
                      <a:pPr>
                        <a:lnSpc>
                          <a:spcPct val="107000"/>
                        </a:lnSpc>
                        <a:spcAft>
                          <a:spcPts val="800"/>
                        </a:spcAft>
                      </a:pPr>
                      <a:r>
                        <a:rPr lang="ru-RU" sz="1050" dirty="0">
                          <a:effectLst/>
                        </a:rPr>
                        <a:t> </a:t>
                      </a:r>
                      <a:endParaRPr lang="ru-RU" sz="1050" dirty="0">
                        <a:effectLst/>
                        <a:latin typeface="Calibri"/>
                        <a:ea typeface="Calibri"/>
                        <a:cs typeface="Times New Roman"/>
                      </a:endParaRPr>
                    </a:p>
                  </a:txBody>
                  <a:tcPr marL="0" marR="0" marT="0" marB="0" anchor="ctr">
                    <a:noFill/>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u-RU" sz="1200" dirty="0">
                          <a:effectLst/>
                        </a:rPr>
                        <a:t> </a:t>
                      </a:r>
                      <a:endParaRPr lang="ru-RU" sz="1200" dirty="0">
                        <a:effectLst/>
                        <a:latin typeface="Calibri"/>
                        <a:ea typeface="Calibri"/>
                        <a:cs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3544499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50770432"/>
              </p:ext>
            </p:extLst>
          </p:nvPr>
        </p:nvGraphicFramePr>
        <p:xfrm>
          <a:off x="395536" y="734202"/>
          <a:ext cx="8424936" cy="4006957"/>
        </p:xfrm>
        <a:graphic>
          <a:graphicData uri="http://schemas.openxmlformats.org/drawingml/2006/table">
            <a:tbl>
              <a:tblPr firstRow="1" bandRow="1">
                <a:tableStyleId>{5C22544A-7EE6-4342-B048-85BDC9FD1C3A}</a:tableStyleId>
              </a:tblPr>
              <a:tblGrid>
                <a:gridCol w="4068452"/>
                <a:gridCol w="4356484"/>
              </a:tblGrid>
              <a:tr h="1029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400"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 Сформированная</a:t>
                      </a:r>
                      <a:r>
                        <a:rPr lang="ru-RU" sz="1800" baseline="0" dirty="0" smtClean="0">
                          <a:latin typeface="Times New Roman" panose="02020603050405020304" pitchFamily="18" charset="0"/>
                          <a:cs typeface="Times New Roman" panose="02020603050405020304" pitchFamily="18" charset="0"/>
                        </a:rPr>
                        <a:t> ценность</a:t>
                      </a:r>
                      <a:endParaRPr lang="ru-RU" sz="1800"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28%   18%</a:t>
                      </a:r>
                    </a:p>
                    <a:p>
                      <a:pPr algn="ctr"/>
                      <a:endParaRPr lang="ru-RU" sz="1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  </a:t>
                      </a:r>
                    </a:p>
                    <a:p>
                      <a:pPr algn="ctr"/>
                      <a:r>
                        <a:rPr lang="ru-RU" sz="1800" dirty="0" smtClean="0">
                          <a:latin typeface="Times New Roman" panose="02020603050405020304" pitchFamily="18" charset="0"/>
                          <a:cs typeface="Times New Roman" panose="02020603050405020304" pitchFamily="18" charset="0"/>
                        </a:rPr>
                        <a:t>Несформированная ценность </a:t>
                      </a:r>
                    </a:p>
                    <a:p>
                      <a:pPr algn="ctr"/>
                      <a:r>
                        <a:rPr lang="ru-RU" sz="1800" dirty="0" smtClean="0">
                          <a:latin typeface="Times New Roman" panose="02020603050405020304" pitchFamily="18" charset="0"/>
                          <a:cs typeface="Times New Roman" panose="02020603050405020304" pitchFamily="18" charset="0"/>
                        </a:rPr>
                        <a:t>13%</a:t>
                      </a:r>
                      <a:r>
                        <a:rPr lang="ru-RU" sz="1800" baseline="0" dirty="0" smtClean="0">
                          <a:latin typeface="Times New Roman" panose="02020603050405020304" pitchFamily="18" charset="0"/>
                          <a:cs typeface="Times New Roman" panose="02020603050405020304" pitchFamily="18" charset="0"/>
                        </a:rPr>
                        <a:t>        17% (+1)</a:t>
                      </a:r>
                      <a:endParaRPr lang="ru-RU" sz="18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2940157">
                <a:tc>
                  <a:txBody>
                    <a:bodyPr/>
                    <a:lstStyle/>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Подросток – подлинный альтруист. Он всегда готов помочь другим людям, даже незнакомым, не ожидая просьбы с их стороны. В своих действиях во благо других бескорыстен. Всегда готов помочь слабым, нуждающимся. Ради подобной помощи готов рисковать собственным благополучием. Любит дарить подарки «просто так».</a:t>
                      </a:r>
                    </a:p>
                    <a:p>
                      <a:pPr algn="just"/>
                      <a:endParaRPr lang="ru-RU" sz="1400" dirty="0" smtClean="0">
                        <a:latin typeface="Times New Roman" panose="02020603050405020304" pitchFamily="18" charset="0"/>
                        <a:cs typeface="Times New Roman" panose="02020603050405020304" pitchFamily="18" charset="0"/>
                      </a:endParaRPr>
                    </a:p>
                    <a:p>
                      <a:pPr algn="just"/>
                      <a:endParaRPr lang="ru-RU" sz="1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Подросток сосредоточен исключительно на собственной персоне, искренне полагает себя «центром вселенной». Не то чтобы делать, но даже думать о других не входит в его планы. Во всем он ищет выгоду, не очень-то это и скрывая. Бескорыстие кажется ему нелепостью, несусветной глупостью. Он склонен к злословию, циничному отношению к тем, кто в чем-то нуждается, кому необходима помощь. Все нищие для него лентяи и лжецы. Гораздо больше, чем дарить, ему нравится принимать подарки, желательно дорогие и полезные.</a:t>
                      </a:r>
                    </a:p>
                    <a:p>
                      <a:pPr marL="0" marR="0" indent="0" algn="just" defTabSz="914400" rtl="0" eaLnBrk="1" fontAlgn="auto" latinLnBrk="0" hangingPunct="1">
                        <a:lnSpc>
                          <a:spcPct val="100000"/>
                        </a:lnSpc>
                        <a:spcBef>
                          <a:spcPts val="0"/>
                        </a:spcBef>
                        <a:spcAft>
                          <a:spcPts val="0"/>
                        </a:spcAft>
                        <a:buClrTx/>
                        <a:buSzTx/>
                        <a:buFontTx/>
                        <a:buNone/>
                        <a:tabLst/>
                        <a:defRPr/>
                      </a:pPr>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1183377524"/>
              </p:ext>
            </p:extLst>
          </p:nvPr>
        </p:nvGraphicFramePr>
        <p:xfrm>
          <a:off x="323528" y="267495"/>
          <a:ext cx="8424936" cy="509776"/>
        </p:xfrm>
        <a:graphic>
          <a:graphicData uri="http://schemas.openxmlformats.org/drawingml/2006/table">
            <a:tbl>
              <a:tblPr firstRow="1" bandRow="1">
                <a:tableStyleId>{5C22544A-7EE6-4342-B048-85BDC9FD1C3A}</a:tableStyleId>
              </a:tblPr>
              <a:tblGrid>
                <a:gridCol w="8424936"/>
              </a:tblGrid>
              <a:tr h="509776">
                <a:tc>
                  <a:txBody>
                    <a:bodyPr/>
                    <a:lstStyle/>
                    <a:p>
                      <a:pPr algn="ctr"/>
                      <a:r>
                        <a:rPr lang="ru-RU" dirty="0" smtClean="0">
                          <a:latin typeface="Times New Roman" panose="02020603050405020304" pitchFamily="18" charset="0"/>
                          <a:cs typeface="Times New Roman" panose="02020603050405020304" pitchFamily="18" charset="0"/>
                        </a:rPr>
                        <a:t>Отношение к</a:t>
                      </a:r>
                      <a:r>
                        <a:rPr lang="ru-RU" baseline="0" dirty="0" smtClean="0">
                          <a:latin typeface="Times New Roman" panose="02020603050405020304" pitchFamily="18" charset="0"/>
                          <a:cs typeface="Times New Roman" panose="02020603050405020304" pitchFamily="18" charset="0"/>
                        </a:rPr>
                        <a:t> человеку как к Другому </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1101436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470683431"/>
              </p:ext>
            </p:extLst>
          </p:nvPr>
        </p:nvGraphicFramePr>
        <p:xfrm>
          <a:off x="251520" y="314750"/>
          <a:ext cx="8568952" cy="4541869"/>
        </p:xfrm>
        <a:graphic>
          <a:graphicData uri="http://schemas.openxmlformats.org/drawingml/2006/table">
            <a:tbl>
              <a:tblPr firstRow="1" firstCol="1" bandRow="1">
                <a:tableStyleId>{5C22544A-7EE6-4342-B048-85BDC9FD1C3A}</a:tableStyleId>
              </a:tblPr>
              <a:tblGrid>
                <a:gridCol w="1451027"/>
                <a:gridCol w="931289"/>
                <a:gridCol w="714698"/>
                <a:gridCol w="1032339"/>
                <a:gridCol w="714698"/>
                <a:gridCol w="873519"/>
                <a:gridCol w="952929"/>
                <a:gridCol w="1032339"/>
                <a:gridCol w="866114"/>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32399681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169087502"/>
              </p:ext>
            </p:extLst>
          </p:nvPr>
        </p:nvGraphicFramePr>
        <p:xfrm>
          <a:off x="323528" y="720110"/>
          <a:ext cx="8496944" cy="4030097"/>
        </p:xfrm>
        <a:graphic>
          <a:graphicData uri="http://schemas.openxmlformats.org/drawingml/2006/table">
            <a:tbl>
              <a:tblPr firstRow="1" bandRow="1">
                <a:tableStyleId>{5C22544A-7EE6-4342-B048-85BDC9FD1C3A}</a:tableStyleId>
              </a:tblPr>
              <a:tblGrid>
                <a:gridCol w="4141367"/>
                <a:gridCol w="4355577"/>
              </a:tblGrid>
              <a:tr h="710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200"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anose="02020603050405020304" pitchFamily="18" charset="0"/>
                          <a:cs typeface="Times New Roman" panose="02020603050405020304" pitchFamily="18" charset="0"/>
                        </a:rPr>
                        <a:t>Сформированная</a:t>
                      </a:r>
                      <a:r>
                        <a:rPr lang="ru-RU" sz="1600" baseline="0" dirty="0" smtClean="0">
                          <a:latin typeface="Times New Roman" panose="02020603050405020304" pitchFamily="18" charset="0"/>
                          <a:cs typeface="Times New Roman" panose="02020603050405020304" pitchFamily="18" charset="0"/>
                        </a:rPr>
                        <a:t> ценность</a:t>
                      </a: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aseline="0" dirty="0" smtClean="0">
                          <a:latin typeface="Times New Roman" panose="02020603050405020304" pitchFamily="18" charset="0"/>
                          <a:cs typeface="Times New Roman" panose="02020603050405020304" pitchFamily="18" charset="0"/>
                        </a:rPr>
                        <a:t>10%            8%</a:t>
                      </a:r>
                      <a:endParaRPr lang="ru-RU" sz="1200" dirty="0"/>
                    </a:p>
                  </a:txBody>
                  <a:tcPr>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ru-RU" sz="1200" dirty="0" smtClean="0">
                        <a:latin typeface="Times New Roman" panose="02020603050405020304" pitchFamily="18" charset="0"/>
                        <a:cs typeface="Times New Roman" panose="02020603050405020304" pitchFamily="18" charset="0"/>
                      </a:endParaRPr>
                    </a:p>
                    <a:p>
                      <a:pPr algn="ctr"/>
                      <a:r>
                        <a:rPr lang="ru-RU" sz="1600" dirty="0" smtClean="0">
                          <a:latin typeface="Times New Roman" panose="02020603050405020304" pitchFamily="18" charset="0"/>
                          <a:cs typeface="Times New Roman" panose="02020603050405020304" pitchFamily="18" charset="0"/>
                        </a:rPr>
                        <a:t>Несформированная ценность</a:t>
                      </a:r>
                    </a:p>
                    <a:p>
                      <a:pPr algn="ctr"/>
                      <a:r>
                        <a:rPr lang="ru-RU" sz="1600" dirty="0" smtClean="0">
                          <a:latin typeface="Times New Roman" panose="02020603050405020304" pitchFamily="18" charset="0"/>
                          <a:cs typeface="Times New Roman" panose="02020603050405020304" pitchFamily="18" charset="0"/>
                        </a:rPr>
                        <a:t>34%        40% (+6)</a:t>
                      </a:r>
                      <a:endParaRPr lang="ru-RU" sz="16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3268097">
                <a:tc>
                  <a:txBody>
                    <a:bodyPr/>
                    <a:lstStyle/>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принимает себя таким, какой он есть. Он верит в свои силы и возможности, честно относится к себе, искренен в проявлении чувств. Комфортно чувствует себя даже в незнакомой компании. Он не боится одиночества, минуты уединения для него важны и плодотворны. Он стойко переносит личные неурядицы, не боится показаться смешным.</a:t>
                      </a:r>
                      <a:endParaRPr lang="ru-RU" sz="1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не принимает себя, считает себя заурядным и недостойным внимания других. Он ненавидит свое отражение в зеркале (свою речь, свою одежду и т.д.). Любое изменение ситуации воспринимает как потенциально катастрофичное для него по последствиям. Оказавшись в одиночестве, начинает заниматься мазохистским </a:t>
                      </a:r>
                      <a:r>
                        <a:rPr lang="ru-RU" sz="1400" kern="1200" dirty="0" err="1" smtClean="0">
                          <a:solidFill>
                            <a:schemeClr val="dk1"/>
                          </a:solidFill>
                          <a:effectLst/>
                          <a:latin typeface="Times New Roman" panose="02020603050405020304" pitchFamily="18" charset="0"/>
                          <a:ea typeface="+mn-ea"/>
                          <a:cs typeface="Times New Roman" panose="02020603050405020304" pitchFamily="18" charset="0"/>
                        </a:rPr>
                        <a:t>самокопанием</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и самоедством. Собственная неполноценность является его навязчивой идеей. Он испытывает острое чувство вины за то, что он вообще есть, которое в будущем может обернуться болезненным стремлением доминировать над окружающими.</a:t>
                      </a:r>
                    </a:p>
                    <a:p>
                      <a:pPr algn="just"/>
                      <a:endParaRPr lang="ru-RU" sz="14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3094317448"/>
              </p:ext>
            </p:extLst>
          </p:nvPr>
        </p:nvGraphicFramePr>
        <p:xfrm>
          <a:off x="251520" y="292254"/>
          <a:ext cx="8640960" cy="365760"/>
        </p:xfrm>
        <a:graphic>
          <a:graphicData uri="http://schemas.openxmlformats.org/drawingml/2006/table">
            <a:tbl>
              <a:tblPr firstRow="1" bandRow="1">
                <a:tableStyleId>{5C22544A-7EE6-4342-B048-85BDC9FD1C3A}</a:tableStyleId>
              </a:tblPr>
              <a:tblGrid>
                <a:gridCol w="8640960"/>
              </a:tblGrid>
              <a:tr h="288032">
                <a:tc>
                  <a:txBody>
                    <a:bodyPr/>
                    <a:lstStyle/>
                    <a:p>
                      <a:pPr algn="ctr"/>
                      <a:r>
                        <a:rPr lang="ru-RU" sz="1800" dirty="0" smtClean="0">
                          <a:latin typeface="Times New Roman" panose="02020603050405020304" pitchFamily="18" charset="0"/>
                          <a:cs typeface="Times New Roman" panose="02020603050405020304" pitchFamily="18" charset="0"/>
                        </a:rPr>
                        <a:t>Отношение к своему душевному Я</a:t>
                      </a:r>
                      <a:endParaRPr lang="ru-RU" sz="18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641424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chemeClr val="bg1"/>
                </a:solidFill>
                <a:latin typeface="Times New Roman" panose="02020603050405020304" pitchFamily="18" charset="0"/>
                <a:cs typeface="Times New Roman" panose="02020603050405020304" pitchFamily="18" charset="0"/>
              </a:rPr>
              <a:t>Устойчивые ценности среднего уровня сформированности                     у большинства подростков  в 2006/2021 гг.</a:t>
            </a:r>
            <a:endParaRPr lang="ru-RU"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4122693"/>
              </p:ext>
            </p:extLst>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1215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248585"/>
            <a:ext cx="7992888" cy="954107"/>
          </a:xfrm>
          <a:prstGeom prst="rect">
            <a:avLst/>
          </a:prstGeom>
        </p:spPr>
        <p:txBody>
          <a:bodyPr wrap="square">
            <a:spAutoFit/>
          </a:bodyPr>
          <a:lstStyle/>
          <a:p>
            <a:pPr algn="ctr"/>
            <a:r>
              <a:rPr lang="ru-RU" sz="2800" dirty="0" smtClean="0">
                <a:solidFill>
                  <a:schemeClr val="bg1"/>
                </a:solidFill>
                <a:latin typeface="Times New Roman" panose="02020603050405020304" pitchFamily="18" charset="0"/>
                <a:cs typeface="Times New Roman" panose="02020603050405020304" pitchFamily="18" charset="0"/>
              </a:rPr>
              <a:t>Методика «Диагностика личностного роста» </a:t>
            </a:r>
          </a:p>
          <a:p>
            <a:pPr algn="just"/>
            <a:r>
              <a:rPr lang="ru-RU" sz="2800" dirty="0" smtClean="0">
                <a:solidFill>
                  <a:schemeClr val="bg1"/>
                </a:solidFill>
                <a:latin typeface="Times New Roman" panose="02020603050405020304" pitchFamily="18" charset="0"/>
                <a:cs typeface="Times New Roman" panose="02020603050405020304" pitchFamily="18" charset="0"/>
              </a:rPr>
              <a:t>(П. В. Степанов</a:t>
            </a:r>
            <a:r>
              <a:rPr lang="ru-RU" sz="2800" dirty="0">
                <a:solidFill>
                  <a:schemeClr val="bg1"/>
                </a:solidFill>
                <a:latin typeface="Times New Roman" panose="02020603050405020304" pitchFamily="18" charset="0"/>
                <a:cs typeface="Times New Roman" panose="02020603050405020304" pitchFamily="18" charset="0"/>
              </a:rPr>
              <a:t>, Д</a:t>
            </a:r>
            <a:r>
              <a:rPr lang="ru-RU" sz="2800" dirty="0" smtClean="0">
                <a:solidFill>
                  <a:schemeClr val="bg1"/>
                </a:solidFill>
                <a:latin typeface="Times New Roman" panose="02020603050405020304" pitchFamily="18" charset="0"/>
                <a:cs typeface="Times New Roman" panose="02020603050405020304" pitchFamily="18" charset="0"/>
              </a:rPr>
              <a:t>. В</a:t>
            </a:r>
            <a:r>
              <a:rPr lang="ru-RU" sz="2800" dirty="0">
                <a:solidFill>
                  <a:schemeClr val="bg1"/>
                </a:solidFill>
                <a:latin typeface="Times New Roman" panose="02020603050405020304" pitchFamily="18" charset="0"/>
                <a:cs typeface="Times New Roman" panose="02020603050405020304" pitchFamily="18" charset="0"/>
              </a:rPr>
              <a:t>. Григорьев</a:t>
            </a:r>
            <a:r>
              <a:rPr lang="ru-RU" sz="2800" dirty="0" smtClean="0">
                <a:solidFill>
                  <a:schemeClr val="bg1"/>
                </a:solidFill>
                <a:latin typeface="Times New Roman" panose="02020603050405020304" pitchFamily="18" charset="0"/>
                <a:cs typeface="Times New Roman" panose="02020603050405020304" pitchFamily="18" charset="0"/>
              </a:rPr>
              <a:t>, И. В</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smtClean="0">
                <a:solidFill>
                  <a:schemeClr val="bg1"/>
                </a:solidFill>
                <a:latin typeface="Times New Roman" panose="02020603050405020304" pitchFamily="18" charset="0"/>
                <a:cs typeface="Times New Roman" panose="02020603050405020304" pitchFamily="18" charset="0"/>
              </a:rPr>
              <a:t>Кулешова) </a:t>
            </a:r>
            <a:endParaRPr lang="ru-R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021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17283592"/>
              </p:ext>
            </p:extLst>
          </p:nvPr>
        </p:nvGraphicFramePr>
        <p:xfrm>
          <a:off x="323528" y="302951"/>
          <a:ext cx="8568954" cy="4528882"/>
        </p:xfrm>
        <a:graphic>
          <a:graphicData uri="http://schemas.openxmlformats.org/drawingml/2006/table">
            <a:tbl>
              <a:tblPr firstRow="1" firstCol="1" bandRow="1">
                <a:tableStyleId>{5C22544A-7EE6-4342-B048-85BDC9FD1C3A}</a:tableStyleId>
              </a:tblPr>
              <a:tblGrid>
                <a:gridCol w="1829038"/>
                <a:gridCol w="842025"/>
                <a:gridCol w="646194"/>
                <a:gridCol w="933389"/>
                <a:gridCol w="646194"/>
                <a:gridCol w="789792"/>
                <a:gridCol w="861591"/>
                <a:gridCol w="933389"/>
                <a:gridCol w="1087342"/>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37852123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49822833"/>
              </p:ext>
            </p:extLst>
          </p:nvPr>
        </p:nvGraphicFramePr>
        <p:xfrm>
          <a:off x="251520" y="627534"/>
          <a:ext cx="8640960" cy="4147316"/>
        </p:xfrm>
        <a:graphic>
          <a:graphicData uri="http://schemas.openxmlformats.org/drawingml/2006/table">
            <a:tbl>
              <a:tblPr firstRow="1" bandRow="1">
                <a:tableStyleId>{5C22544A-7EE6-4342-B048-85BDC9FD1C3A}</a:tableStyleId>
              </a:tblPr>
              <a:tblGrid>
                <a:gridCol w="4320480"/>
                <a:gridCol w="4320480"/>
              </a:tblGrid>
              <a:tr h="6545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600"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anose="02020603050405020304" pitchFamily="18" charset="0"/>
                          <a:cs typeface="Times New Roman" panose="02020603050405020304" pitchFamily="18" charset="0"/>
                        </a:rPr>
                        <a:t>Ценность,</a:t>
                      </a:r>
                      <a:r>
                        <a:rPr lang="ru-RU" sz="1600" baseline="0" dirty="0" smtClean="0">
                          <a:latin typeface="Times New Roman" panose="02020603050405020304" pitchFamily="18" charset="0"/>
                          <a:cs typeface="Times New Roman" panose="02020603050405020304" pitchFamily="18" charset="0"/>
                        </a:rPr>
                        <a:t> сформированная                              на среднем уровне</a:t>
                      </a: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aseline="0" dirty="0" smtClean="0">
                          <a:latin typeface="Times New Roman" panose="02020603050405020304" pitchFamily="18" charset="0"/>
                          <a:cs typeface="Times New Roman" panose="02020603050405020304" pitchFamily="18" charset="0"/>
                        </a:rPr>
                        <a:t>62%                           62%</a:t>
                      </a: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smtClean="0">
                          <a:latin typeface="Times New Roman" panose="02020603050405020304" pitchFamily="18" charset="0"/>
                          <a:cs typeface="Times New Roman" panose="02020603050405020304" pitchFamily="18" charset="0"/>
                        </a:rPr>
                        <a:t>Сформированная</a:t>
                      </a:r>
                      <a:r>
                        <a:rPr lang="ru-RU" sz="1600" b="1" baseline="0" dirty="0" smtClean="0">
                          <a:latin typeface="Times New Roman" panose="02020603050405020304" pitchFamily="18" charset="0"/>
                          <a:cs typeface="Times New Roman" panose="02020603050405020304" pitchFamily="18" charset="0"/>
                        </a:rPr>
                        <a:t> ценность</a:t>
                      </a: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baseline="0" dirty="0" smtClean="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baseline="0" dirty="0" smtClean="0">
                          <a:latin typeface="Times New Roman" panose="02020603050405020304" pitchFamily="18" charset="0"/>
                          <a:cs typeface="Times New Roman" panose="02020603050405020304" pitchFamily="18" charset="0"/>
                        </a:rPr>
                        <a:t>27%                         24%</a:t>
                      </a:r>
                      <a:endParaRPr lang="ru-RU" sz="1600" b="1" dirty="0" smtClean="0">
                        <a:latin typeface="Times New Roman" panose="02020603050405020304" pitchFamily="18" charset="0"/>
                        <a:cs typeface="Times New Roman" panose="02020603050405020304" pitchFamily="18" charset="0"/>
                      </a:endParaRPr>
                    </a:p>
                    <a:p>
                      <a:pPr algn="ctr"/>
                      <a:r>
                        <a:rPr lang="ru-RU" sz="1200" dirty="0" smtClean="0">
                          <a:latin typeface="Times New Roman" panose="02020603050405020304" pitchFamily="18" charset="0"/>
                          <a:cs typeface="Times New Roman" panose="02020603050405020304" pitchFamily="18" charset="0"/>
                        </a:rPr>
                        <a:t> </a:t>
                      </a:r>
                      <a:endParaRPr lang="ru-RU" sz="12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289763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ru-RU" sz="1400" b="0" i="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может неплохо учиться, но по своей инициативе вряд ли будет долго копаться в книгах, чтобы найти значение непонятного ему термина или факта. В его сознании знания и будущая карьера, конечно, связаны, но не прикладывать же для этого столько усилий.</a:t>
                      </a:r>
                    </a:p>
                    <a:p>
                      <a:pPr algn="just"/>
                      <a:endParaRPr lang="ru-RU" sz="1400" b="0" i="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Перед вами – любознательный человек, у которого есть устойчивое стремление к познанию нового.  Он считает, что успешность профессионального роста, карьеры напрямую связана с глубиной знаний,   стремится к их получению.</a:t>
                      </a:r>
                    </a:p>
                    <a:p>
                      <a:endParaRPr lang="ru-RU" sz="1400" b="0" i="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1779316122"/>
              </p:ext>
            </p:extLst>
          </p:nvPr>
        </p:nvGraphicFramePr>
        <p:xfrm>
          <a:off x="251521" y="267493"/>
          <a:ext cx="8640960" cy="499081"/>
        </p:xfrm>
        <a:graphic>
          <a:graphicData uri="http://schemas.openxmlformats.org/drawingml/2006/table">
            <a:tbl>
              <a:tblPr firstRow="1" bandRow="1">
                <a:tableStyleId>{5C22544A-7EE6-4342-B048-85BDC9FD1C3A}</a:tableStyleId>
              </a:tblPr>
              <a:tblGrid>
                <a:gridCol w="8640960"/>
              </a:tblGrid>
              <a:tr h="499081">
                <a:tc>
                  <a:txBody>
                    <a:bodyPr/>
                    <a:lstStyle/>
                    <a:p>
                      <a:pPr algn="ctr"/>
                      <a:r>
                        <a:rPr lang="ru-RU" dirty="0" smtClean="0">
                          <a:latin typeface="Times New Roman" panose="02020603050405020304" pitchFamily="18" charset="0"/>
                          <a:cs typeface="Times New Roman" panose="02020603050405020304" pitchFamily="18" charset="0"/>
                        </a:rPr>
                        <a:t>Отношение  к знаниям</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140629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556718063"/>
              </p:ext>
            </p:extLst>
          </p:nvPr>
        </p:nvGraphicFramePr>
        <p:xfrm>
          <a:off x="323528" y="302951"/>
          <a:ext cx="8496943" cy="4541869"/>
        </p:xfrm>
        <a:graphic>
          <a:graphicData uri="http://schemas.openxmlformats.org/drawingml/2006/table">
            <a:tbl>
              <a:tblPr firstRow="1" firstCol="1" bandRow="1">
                <a:tableStyleId>{5C22544A-7EE6-4342-B048-85BDC9FD1C3A}</a:tableStyleId>
              </a:tblPr>
              <a:tblGrid>
                <a:gridCol w="1451026"/>
                <a:gridCol w="931289"/>
                <a:gridCol w="714697"/>
                <a:gridCol w="1032339"/>
                <a:gridCol w="714697"/>
                <a:gridCol w="873519"/>
                <a:gridCol w="952929"/>
                <a:gridCol w="1032339"/>
                <a:gridCol w="794108"/>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20517641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82265273"/>
              </p:ext>
            </p:extLst>
          </p:nvPr>
        </p:nvGraphicFramePr>
        <p:xfrm>
          <a:off x="251518" y="771550"/>
          <a:ext cx="8640961" cy="4206240"/>
        </p:xfrm>
        <a:graphic>
          <a:graphicData uri="http://schemas.openxmlformats.org/drawingml/2006/table">
            <a:tbl>
              <a:tblPr firstRow="1" bandRow="1">
                <a:tableStyleId>{5C22544A-7EE6-4342-B048-85BDC9FD1C3A}</a:tableStyleId>
              </a:tblPr>
              <a:tblGrid>
                <a:gridCol w="4358741"/>
                <a:gridCol w="4282220"/>
              </a:tblGrid>
              <a:tr h="11396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Ценность,</a:t>
                      </a:r>
                      <a:r>
                        <a:rPr lang="ru-RU" sz="1800" baseline="0" dirty="0" smtClean="0">
                          <a:latin typeface="Times New Roman" panose="02020603050405020304" pitchFamily="18" charset="0"/>
                          <a:cs typeface="Times New Roman" panose="02020603050405020304" pitchFamily="18" charset="0"/>
                        </a:rPr>
                        <a:t> сформированная                              на среднем уровне</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aseline="0" dirty="0" smtClean="0">
                          <a:latin typeface="Times New Roman" panose="02020603050405020304" pitchFamily="18" charset="0"/>
                          <a:cs typeface="Times New Roman" panose="02020603050405020304" pitchFamily="18" charset="0"/>
                        </a:rPr>
                        <a:t>59%               62%</a:t>
                      </a:r>
                      <a:endParaRPr lang="ru-RU" sz="1800" dirty="0" smtClean="0">
                        <a:latin typeface="Times New Roman" panose="02020603050405020304" pitchFamily="18" charset="0"/>
                        <a:cs typeface="Times New Roman" panose="02020603050405020304" pitchFamily="18" charset="0"/>
                      </a:endParaRPr>
                    </a:p>
                    <a:p>
                      <a:pPr algn="just"/>
                      <a:endParaRPr lang="ru-RU" dirty="0"/>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dirty="0" smtClean="0">
                          <a:latin typeface="Times New Roman" panose="02020603050405020304" pitchFamily="18" charset="0"/>
                          <a:cs typeface="Times New Roman" panose="02020603050405020304" pitchFamily="18" charset="0"/>
                        </a:rPr>
                        <a:t>Сформированная</a:t>
                      </a:r>
                      <a:r>
                        <a:rPr lang="ru-RU" sz="1800" b="1" baseline="0" dirty="0" smtClean="0">
                          <a:latin typeface="Times New Roman" panose="02020603050405020304" pitchFamily="18" charset="0"/>
                          <a:cs typeface="Times New Roman" panose="02020603050405020304"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1" baseline="0" dirty="0" smtClean="0">
                          <a:latin typeface="Times New Roman" panose="02020603050405020304" pitchFamily="18" charset="0"/>
                          <a:cs typeface="Times New Roman" panose="02020603050405020304" pitchFamily="18" charset="0"/>
                        </a:rPr>
                        <a:t>ценность</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1" baseline="0" dirty="0" smtClean="0">
                          <a:latin typeface="Times New Roman" panose="02020603050405020304" pitchFamily="18" charset="0"/>
                          <a:cs typeface="Times New Roman" panose="02020603050405020304" pitchFamily="18" charset="0"/>
                        </a:rPr>
                        <a:t>12%                       17%</a:t>
                      </a:r>
                      <a:endParaRPr lang="ru-RU" sz="1800" b="1" dirty="0" smtClean="0">
                        <a:latin typeface="Times New Roman" panose="02020603050405020304" pitchFamily="18" charset="0"/>
                        <a:cs typeface="Times New Roman" panose="02020603050405020304" pitchFamily="18" charset="0"/>
                      </a:endParaRPr>
                    </a:p>
                    <a:p>
                      <a:pPr algn="ctr"/>
                      <a:endParaRPr lang="ru-RU" dirty="0"/>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289284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i="0" kern="1200" dirty="0" smtClean="0">
                          <a:solidFill>
                            <a:schemeClr val="dk1"/>
                          </a:solidFill>
                          <a:effectLst/>
                          <a:latin typeface="Times New Roman" panose="02020603050405020304" pitchFamily="18" charset="0"/>
                          <a:ea typeface="+mn-ea"/>
                          <a:cs typeface="Times New Roman" panose="02020603050405020304" pitchFamily="18" charset="0"/>
                        </a:rPr>
                        <a:t>Ценность человека может быть и осмыслена подростком, но полноценно не прочувствована. Он может продемонстрировать свой гуманизм, но в глубине души отдельные категории людей (например, психически больные, попрошайки, бомжи) представляются ему теми, кто мешает ощущать радость жизни. Подросток допускает смертную казнь за самые тяжкие преступления. Когда на разных чашах весов оказываются торжество справедливости и «милость к падшим», он скорее всего выберет первое.</a:t>
                      </a:r>
                    </a:p>
                    <a:p>
                      <a:pPr algn="just"/>
                      <a:endParaRPr lang="ru-RU" sz="1600" i="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i="0" kern="1200" dirty="0" smtClean="0">
                          <a:solidFill>
                            <a:schemeClr val="dk1"/>
                          </a:solidFill>
                          <a:effectLst/>
                          <a:latin typeface="Times New Roman" panose="02020603050405020304" pitchFamily="18" charset="0"/>
                          <a:ea typeface="+mn-ea"/>
                          <a:cs typeface="Times New Roman" panose="02020603050405020304" pitchFamily="18" charset="0"/>
                        </a:rPr>
                        <a:t>Ценность человека, как он есть во всех своих проявлениях, безусловно, значима для подростка. Человеческая жизнь для него бесценна.  </a:t>
                      </a:r>
                      <a:r>
                        <a:rPr lang="ru-RU" sz="1600" i="0" kern="1200" smtClean="0">
                          <a:solidFill>
                            <a:schemeClr val="dk1"/>
                          </a:solidFill>
                          <a:effectLst/>
                          <a:latin typeface="Times New Roman" panose="02020603050405020304" pitchFamily="18" charset="0"/>
                          <a:ea typeface="+mn-ea"/>
                          <a:cs typeface="Times New Roman" panose="02020603050405020304" pitchFamily="18" charset="0"/>
                        </a:rPr>
                        <a:t>Никакие соображения </a:t>
                      </a:r>
                      <a:r>
                        <a:rPr lang="ru-RU" sz="1600" i="0" kern="1200" dirty="0" smtClean="0">
                          <a:solidFill>
                            <a:schemeClr val="dk1"/>
                          </a:solidFill>
                          <a:effectLst/>
                          <a:latin typeface="Times New Roman" panose="02020603050405020304" pitchFamily="18" charset="0"/>
                          <a:ea typeface="+mn-ea"/>
                          <a:cs typeface="Times New Roman" panose="02020603050405020304" pitchFamily="18" charset="0"/>
                        </a:rPr>
                        <a:t>справедливости не могут оправдать «слез невинных».  Подросток милосерден, способен к сочувствию, состраданию, прощению.</a:t>
                      </a:r>
                    </a:p>
                    <a:p>
                      <a:pPr algn="just"/>
                      <a:endParaRPr lang="ru-RU" sz="1600" i="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3035661648"/>
              </p:ext>
            </p:extLst>
          </p:nvPr>
        </p:nvGraphicFramePr>
        <p:xfrm>
          <a:off x="323528" y="339502"/>
          <a:ext cx="8568952" cy="365760"/>
        </p:xfrm>
        <a:graphic>
          <a:graphicData uri="http://schemas.openxmlformats.org/drawingml/2006/table">
            <a:tbl>
              <a:tblPr firstRow="1" bandRow="1">
                <a:tableStyleId>{5C22544A-7EE6-4342-B048-85BDC9FD1C3A}</a:tableStyleId>
              </a:tblPr>
              <a:tblGrid>
                <a:gridCol w="8568952"/>
              </a:tblGrid>
              <a:tr h="266910">
                <a:tc>
                  <a:txBody>
                    <a:bodyPr/>
                    <a:lstStyle/>
                    <a:p>
                      <a:pPr algn="ctr"/>
                      <a:r>
                        <a:rPr lang="ru-RU" dirty="0" smtClean="0">
                          <a:latin typeface="Times New Roman" panose="02020603050405020304" pitchFamily="18" charset="0"/>
                          <a:cs typeface="Times New Roman" panose="02020603050405020304" pitchFamily="18" charset="0"/>
                        </a:rPr>
                        <a:t>Отношение к человеку как к таковому</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5720428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6729582"/>
              </p:ext>
            </p:extLst>
          </p:nvPr>
        </p:nvGraphicFramePr>
        <p:xfrm>
          <a:off x="827585" y="302951"/>
          <a:ext cx="7488833" cy="4541869"/>
        </p:xfrm>
        <a:graphic>
          <a:graphicData uri="http://schemas.openxmlformats.org/drawingml/2006/table">
            <a:tbl>
              <a:tblPr firstRow="1" firstCol="1" bandRow="1">
                <a:tableStyleId>{5C22544A-7EE6-4342-B048-85BDC9FD1C3A}</a:tableStyleId>
              </a:tblPr>
              <a:tblGrid>
                <a:gridCol w="1278871"/>
                <a:gridCol w="820797"/>
                <a:gridCol w="629903"/>
                <a:gridCol w="909858"/>
                <a:gridCol w="629903"/>
                <a:gridCol w="769881"/>
                <a:gridCol w="839870"/>
                <a:gridCol w="909858"/>
                <a:gridCol w="629903"/>
                <a:gridCol w="69989"/>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a:txBody>
                    <a:bodyPr/>
                    <a:lstStyle/>
                    <a:p>
                      <a:pPr>
                        <a:lnSpc>
                          <a:spcPct val="107000"/>
                        </a:lnSpc>
                        <a:spcAft>
                          <a:spcPts val="800"/>
                        </a:spcAft>
                      </a:pPr>
                      <a:r>
                        <a:rPr lang="ru-RU" sz="1050" dirty="0">
                          <a:effectLst/>
                        </a:rPr>
                        <a:t> </a:t>
                      </a:r>
                      <a:endParaRPr lang="ru-RU" sz="1050" dirty="0">
                        <a:effectLst/>
                        <a:latin typeface="Calibri"/>
                        <a:ea typeface="Calibri"/>
                        <a:cs typeface="Times New Roman"/>
                      </a:endParaRPr>
                    </a:p>
                  </a:txBody>
                  <a:tcPr marL="0" marR="0" marT="0" marB="0" anchor="ctr">
                    <a:noFill/>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u-RU" sz="1200" dirty="0">
                          <a:effectLst/>
                        </a:rPr>
                        <a:t> </a:t>
                      </a:r>
                      <a:endParaRPr lang="ru-RU" sz="1200" dirty="0">
                        <a:effectLst/>
                        <a:latin typeface="Calibri"/>
                        <a:ea typeface="Calibri"/>
                        <a:cs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ru-RU"/>
                    </a:p>
                  </a:txBody>
                  <a:tcPr/>
                </a:tc>
              </a:tr>
            </a:tbl>
          </a:graphicData>
        </a:graphic>
      </p:graphicFrame>
    </p:spTree>
    <p:extLst>
      <p:ext uri="{BB962C8B-B14F-4D97-AF65-F5344CB8AC3E}">
        <p14:creationId xmlns:p14="http://schemas.microsoft.com/office/powerpoint/2010/main" val="31537720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809925320"/>
              </p:ext>
            </p:extLst>
          </p:nvPr>
        </p:nvGraphicFramePr>
        <p:xfrm>
          <a:off x="395536" y="843558"/>
          <a:ext cx="8496944" cy="4206240"/>
        </p:xfrm>
        <a:graphic>
          <a:graphicData uri="http://schemas.openxmlformats.org/drawingml/2006/table">
            <a:tbl>
              <a:tblPr firstRow="1" bandRow="1">
                <a:tableStyleId>{5C22544A-7EE6-4342-B048-85BDC9FD1C3A}</a:tableStyleId>
              </a:tblPr>
              <a:tblGrid>
                <a:gridCol w="4281120"/>
                <a:gridCol w="4215824"/>
              </a:tblGrid>
              <a:tr h="8830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Ценность,</a:t>
                      </a:r>
                      <a:r>
                        <a:rPr lang="ru-RU" sz="1800" baseline="0" dirty="0" smtClean="0">
                          <a:latin typeface="Times New Roman" panose="02020603050405020304" pitchFamily="18" charset="0"/>
                          <a:cs typeface="Times New Roman" panose="02020603050405020304" pitchFamily="18" charset="0"/>
                        </a:rPr>
                        <a:t> сформированная                              на среднем уровне</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aseline="0" dirty="0" smtClean="0">
                          <a:latin typeface="Times New Roman" panose="02020603050405020304" pitchFamily="18" charset="0"/>
                          <a:cs typeface="Times New Roman" panose="02020603050405020304" pitchFamily="18" charset="0"/>
                        </a:rPr>
                        <a:t>55%          54%</a:t>
                      </a:r>
                      <a:endParaRPr lang="ru-RU" sz="1800" dirty="0" smtClean="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dirty="0" smtClean="0">
                          <a:latin typeface="Times New Roman" panose="02020603050405020304" pitchFamily="18" charset="0"/>
                          <a:cs typeface="Times New Roman" panose="02020603050405020304" pitchFamily="18" charset="0"/>
                        </a:rPr>
                        <a:t>Сформированная</a:t>
                      </a:r>
                      <a:r>
                        <a:rPr lang="ru-RU" sz="1800" b="1" baseline="0" dirty="0" smtClean="0">
                          <a:latin typeface="Times New Roman" panose="02020603050405020304" pitchFamily="18" charset="0"/>
                          <a:cs typeface="Times New Roman" panose="02020603050405020304"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1" baseline="0" dirty="0" smtClean="0">
                          <a:latin typeface="Times New Roman" panose="02020603050405020304" pitchFamily="18" charset="0"/>
                          <a:cs typeface="Times New Roman" panose="02020603050405020304" pitchFamily="18" charset="0"/>
                        </a:rPr>
                        <a:t>ценность</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1" baseline="0" dirty="0" smtClean="0">
                          <a:latin typeface="Times New Roman" panose="02020603050405020304" pitchFamily="18" charset="0"/>
                          <a:cs typeface="Times New Roman" panose="02020603050405020304" pitchFamily="18" charset="0"/>
                        </a:rPr>
                        <a:t>37%          35%</a:t>
                      </a:r>
                      <a:endParaRPr lang="ru-RU" sz="1800" b="1" dirty="0" smtClean="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317913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Times New Roman" panose="02020603050405020304" pitchFamily="18" charset="0"/>
                          <a:ea typeface="+mn-ea"/>
                          <a:cs typeface="Times New Roman" panose="02020603050405020304" pitchFamily="18" charset="0"/>
                        </a:rPr>
                        <a:t>Ценность здоровья значима для подростка. Объективно он понимает важность здорового образа жизни, но субъективно ставит его не слишком высоко. Здоровье для него - естественное состояние, само собой разумеющаяся «вещь», а не то, что требует специальных усилий. Пристрастие к вредным привычкам - извинительная слабость, а не проявление безволия. Возможно, в глубине души он полагает, что способен добиться жизненного успеха, не уделяя пристального внимания своей физической форме.</a:t>
                      </a:r>
                    </a:p>
                    <a:p>
                      <a:endParaRPr lang="ru-RU"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Times New Roman" panose="02020603050405020304" pitchFamily="18" charset="0"/>
                          <a:ea typeface="+mn-ea"/>
                          <a:cs typeface="Times New Roman" panose="02020603050405020304" pitchFamily="18" charset="0"/>
                        </a:rPr>
                        <a:t>Для подростка ценность здоровья является приоритетной. Он понимает, что такое здоровый образ жизни, сознательно культивирует его и связывает с ним свои дальнейшие жизненные успехи. Он способен противостоять попыткам вовлечь его                                   в процесс употребления табака, алкоголя, наркотических веществ и постарается                                 не допустить этого в отношении других</a:t>
                      </a:r>
                      <a:r>
                        <a:rPr lang="ru-RU" sz="1600" kern="1200" dirty="0" smtClean="0">
                          <a:solidFill>
                            <a:schemeClr val="dk1"/>
                          </a:solidFill>
                          <a:effectLst/>
                          <a:latin typeface="+mn-lt"/>
                          <a:ea typeface="+mn-ea"/>
                          <a:cs typeface="+mn-cs"/>
                        </a:rPr>
                        <a:t>.</a:t>
                      </a:r>
                    </a:p>
                    <a:p>
                      <a:endParaRPr lang="ru-RU" dirty="0" smtClean="0"/>
                    </a:p>
                    <a:p>
                      <a:endParaRPr lang="ru-RU"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1075898169"/>
              </p:ext>
            </p:extLst>
          </p:nvPr>
        </p:nvGraphicFramePr>
        <p:xfrm>
          <a:off x="395536" y="339502"/>
          <a:ext cx="8568952" cy="365760"/>
        </p:xfrm>
        <a:graphic>
          <a:graphicData uri="http://schemas.openxmlformats.org/drawingml/2006/table">
            <a:tbl>
              <a:tblPr firstRow="1" bandRow="1">
                <a:tableStyleId>{5C22544A-7EE6-4342-B048-85BDC9FD1C3A}</a:tableStyleId>
              </a:tblPr>
              <a:tblGrid>
                <a:gridCol w="8568952"/>
              </a:tblGrid>
              <a:tr h="360041">
                <a:tc>
                  <a:txBody>
                    <a:bodyPr/>
                    <a:lstStyle/>
                    <a:p>
                      <a:pPr algn="ctr"/>
                      <a:r>
                        <a:rPr lang="ru-RU" dirty="0" smtClean="0">
                          <a:latin typeface="Times New Roman" panose="02020603050405020304" pitchFamily="18" charset="0"/>
                          <a:cs typeface="Times New Roman" panose="02020603050405020304" pitchFamily="18" charset="0"/>
                        </a:rPr>
                        <a:t>Отношение к своему телесному Я</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8545470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12825174"/>
              </p:ext>
            </p:extLst>
          </p:nvPr>
        </p:nvGraphicFramePr>
        <p:xfrm>
          <a:off x="323527" y="411511"/>
          <a:ext cx="8496945" cy="4533082"/>
        </p:xfrm>
        <a:graphic>
          <a:graphicData uri="http://schemas.openxmlformats.org/drawingml/2006/table">
            <a:tbl>
              <a:tblPr firstRow="1" firstCol="1" bandRow="1">
                <a:tableStyleId>{5C22544A-7EE6-4342-B048-85BDC9FD1C3A}</a:tableStyleId>
              </a:tblPr>
              <a:tblGrid>
                <a:gridCol w="1300921"/>
                <a:gridCol w="834949"/>
                <a:gridCol w="640763"/>
                <a:gridCol w="925545"/>
                <a:gridCol w="640763"/>
                <a:gridCol w="783155"/>
                <a:gridCol w="854351"/>
                <a:gridCol w="925545"/>
                <a:gridCol w="1590953"/>
              </a:tblGrid>
              <a:tr h="805978">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15948">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634">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634">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047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634">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7799">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634">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634">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652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652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652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652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652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6520">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71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0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C000"/>
                    </a:solidFill>
                  </a:tcPr>
                </a:tc>
              </a:tr>
            </a:tbl>
          </a:graphicData>
        </a:graphic>
      </p:graphicFrame>
    </p:spTree>
    <p:extLst>
      <p:ext uri="{BB962C8B-B14F-4D97-AF65-F5344CB8AC3E}">
        <p14:creationId xmlns:p14="http://schemas.microsoft.com/office/powerpoint/2010/main" val="32399681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650268027"/>
              </p:ext>
            </p:extLst>
          </p:nvPr>
        </p:nvGraphicFramePr>
        <p:xfrm>
          <a:off x="467544" y="1150620"/>
          <a:ext cx="8424936" cy="3992880"/>
        </p:xfrm>
        <a:graphic>
          <a:graphicData uri="http://schemas.openxmlformats.org/drawingml/2006/table">
            <a:tbl>
              <a:tblPr firstRow="1" bandRow="1">
                <a:tableStyleId>{5C22544A-7EE6-4342-B048-85BDC9FD1C3A}</a:tableStyleId>
              </a:tblPr>
              <a:tblGrid>
                <a:gridCol w="4202673"/>
                <a:gridCol w="4222263"/>
              </a:tblGrid>
              <a:tr h="8534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Ценность,</a:t>
                      </a:r>
                      <a:r>
                        <a:rPr lang="ru-RU" sz="1800" baseline="0" dirty="0" smtClean="0">
                          <a:latin typeface="Times New Roman" panose="02020603050405020304" pitchFamily="18" charset="0"/>
                          <a:cs typeface="Times New Roman" panose="02020603050405020304" pitchFamily="18" charset="0"/>
                        </a:rPr>
                        <a:t> сформированная   </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aseline="0" dirty="0" smtClean="0">
                          <a:latin typeface="Times New Roman" panose="02020603050405020304" pitchFamily="18" charset="0"/>
                          <a:cs typeface="Times New Roman" panose="02020603050405020304" pitchFamily="18" charset="0"/>
                        </a:rPr>
                        <a:t>на среднем уровне</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aseline="0" dirty="0" smtClean="0">
                          <a:latin typeface="Times New Roman" panose="02020603050405020304" pitchFamily="18" charset="0"/>
                          <a:cs typeface="Times New Roman" panose="02020603050405020304" pitchFamily="18" charset="0"/>
                        </a:rPr>
                        <a:t>71%        65%</a:t>
                      </a:r>
                      <a:endParaRPr lang="ru-RU" sz="1800" dirty="0" smtClean="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latin typeface="Times New Roman" panose="02020603050405020304" pitchFamily="18" charset="0"/>
                          <a:cs typeface="Times New Roman" panose="02020603050405020304" pitchFamily="18" charset="0"/>
                        </a:rPr>
                        <a:t>Сформированная</a:t>
                      </a:r>
                      <a:r>
                        <a:rPr lang="ru-RU" sz="1800" b="1" baseline="0" dirty="0" smtClean="0">
                          <a:latin typeface="Times New Roman" panose="02020603050405020304" pitchFamily="18" charset="0"/>
                          <a:cs typeface="Times New Roman" panose="02020603050405020304" pitchFamily="18" charset="0"/>
                        </a:rPr>
                        <a:t>    ценность</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1" baseline="0" dirty="0" smtClean="0">
                          <a:latin typeface="Times New Roman" panose="02020603050405020304" pitchFamily="18" charset="0"/>
                          <a:cs typeface="Times New Roman" panose="02020603050405020304" pitchFamily="18" charset="0"/>
                        </a:rPr>
                        <a:t>25%          28%</a:t>
                      </a:r>
                      <a:endParaRPr lang="ru-RU" sz="1800" b="1" dirty="0" smtClean="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2873144">
                <a:tc>
                  <a:txBody>
                    <a:bodyPr/>
                    <a:lstStyle/>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ощущает в себе возможность быть хозяином собственной жизни, однако полагает это реальным только в случае благоприятных внешних обстоятельств.</a:t>
                      </a:r>
                      <a:r>
                        <a:rPr lang="ru-RU" sz="14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Ему нравится чувствовать себя свободным, но он не готов рисковать собственным благополучием ради свободы. Выбор привлекателен для него, но он идет на него с оглядкой: возможность ошибки и ответственность настораживают его. Он признает объективную значимость категорий совести и смысла жизни, но в своей повседневности предпочитает руководствоваться иными, более прагматичными регуляторами.</a:t>
                      </a:r>
                    </a:p>
                    <a:p>
                      <a:endParaRPr lang="ru-RU" sz="1400" dirty="0">
                        <a:latin typeface="Times New Roman" panose="02020603050405020304" pitchFamily="18" charset="0"/>
                        <a:cs typeface="Times New Roman" panose="02020603050405020304"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Подросток рассматривает себя как автора и   творца собственной жизни. Ощущение личной свободы крайне важно для него, и ради этого чувства он готов противостоять внешнему давлению. Он способен на самостоятельный и ответственный выбор. Для него очень важно найти смысл собственной жизни, которую он хочет прожить «по совести».</a:t>
                      </a:r>
                      <a:endParaRPr lang="ru-RU" sz="1400" dirty="0">
                        <a:latin typeface="Times New Roman" panose="02020603050405020304" pitchFamily="18" charset="0"/>
                        <a:cs typeface="Times New Roman" panose="02020603050405020304" pitchFamily="18" charset="0"/>
                      </a:endParaRP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3652045561"/>
              </p:ext>
            </p:extLst>
          </p:nvPr>
        </p:nvGraphicFramePr>
        <p:xfrm>
          <a:off x="467544" y="405790"/>
          <a:ext cx="8424936" cy="653791"/>
        </p:xfrm>
        <a:graphic>
          <a:graphicData uri="http://schemas.openxmlformats.org/drawingml/2006/table">
            <a:tbl>
              <a:tblPr firstRow="1" bandRow="1">
                <a:tableStyleId>{5C22544A-7EE6-4342-B048-85BDC9FD1C3A}</a:tableStyleId>
              </a:tblPr>
              <a:tblGrid>
                <a:gridCol w="8424936"/>
              </a:tblGrid>
              <a:tr h="653791">
                <a:tc>
                  <a:txBody>
                    <a:bodyPr/>
                    <a:lstStyle/>
                    <a:p>
                      <a:pPr algn="ctr"/>
                      <a:r>
                        <a:rPr lang="ru-RU" dirty="0" smtClean="0">
                          <a:latin typeface="Times New Roman" panose="02020603050405020304" pitchFamily="18" charset="0"/>
                          <a:cs typeface="Times New Roman" panose="02020603050405020304" pitchFamily="18" charset="0"/>
                        </a:rPr>
                        <a:t>Отношение к своему духовному</a:t>
                      </a:r>
                      <a:r>
                        <a:rPr lang="ru-RU" baseline="0" dirty="0" smtClean="0">
                          <a:latin typeface="Times New Roman" panose="02020603050405020304" pitchFamily="18" charset="0"/>
                          <a:cs typeface="Times New Roman" panose="02020603050405020304" pitchFamily="18" charset="0"/>
                        </a:rPr>
                        <a:t>  Я</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8293406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427819502"/>
              </p:ext>
            </p:extLst>
          </p:nvPr>
        </p:nvGraphicFramePr>
        <p:xfrm>
          <a:off x="251520" y="339502"/>
          <a:ext cx="8568952" cy="4464496"/>
        </p:xfrm>
        <a:graphic>
          <a:graphicData uri="http://schemas.openxmlformats.org/drawingml/2006/table">
            <a:tbl>
              <a:tblPr firstRow="1" bandRow="1">
                <a:tableStyleId>{5C22544A-7EE6-4342-B048-85BDC9FD1C3A}</a:tableStyleId>
              </a:tblPr>
              <a:tblGrid>
                <a:gridCol w="8568952"/>
              </a:tblGrid>
              <a:tr h="4464496">
                <a:tc>
                  <a:txBody>
                    <a:bodyPr/>
                    <a:lstStyle/>
                    <a:p>
                      <a:endParaRPr lang="ru-RU" dirty="0" smtClean="0">
                        <a:solidFill>
                          <a:schemeClr val="tx1"/>
                        </a:solidFill>
                        <a:latin typeface="Times New Roman" panose="02020603050405020304" pitchFamily="18" charset="0"/>
                        <a:cs typeface="Times New Roman" panose="02020603050405020304" pitchFamily="18" charset="0"/>
                      </a:endParaRPr>
                    </a:p>
                    <a:p>
                      <a:endParaRPr lang="ru-RU" dirty="0" smtClean="0">
                        <a:solidFill>
                          <a:schemeClr val="tx1"/>
                        </a:solidFill>
                        <a:latin typeface="Times New Roman" panose="02020603050405020304" pitchFamily="18" charset="0"/>
                        <a:cs typeface="Times New Roman" panose="02020603050405020304" pitchFamily="18" charset="0"/>
                      </a:endParaRPr>
                    </a:p>
                    <a:p>
                      <a:endParaRPr lang="ru-RU" dirty="0" smtClean="0">
                        <a:solidFill>
                          <a:schemeClr val="tx1"/>
                        </a:solidFill>
                        <a:latin typeface="Times New Roman" panose="02020603050405020304" pitchFamily="18" charset="0"/>
                        <a:cs typeface="Times New Roman" panose="02020603050405020304" pitchFamily="18" charset="0"/>
                      </a:endParaRPr>
                    </a:p>
                    <a:p>
                      <a:endParaRPr lang="ru-RU" dirty="0" smtClean="0">
                        <a:solidFill>
                          <a:schemeClr val="tx1"/>
                        </a:solidFill>
                        <a:latin typeface="Times New Roman" panose="02020603050405020304" pitchFamily="18" charset="0"/>
                        <a:cs typeface="Times New Roman" panose="02020603050405020304" pitchFamily="18" charset="0"/>
                      </a:endParaRPr>
                    </a:p>
                    <a:p>
                      <a:endParaRPr lang="ru-RU" dirty="0" smtClean="0">
                        <a:solidFill>
                          <a:schemeClr val="tx1"/>
                        </a:solidFill>
                        <a:latin typeface="Times New Roman" panose="02020603050405020304" pitchFamily="18" charset="0"/>
                        <a:cs typeface="Times New Roman" panose="02020603050405020304" pitchFamily="18" charset="0"/>
                      </a:endParaRPr>
                    </a:p>
                    <a:p>
                      <a:r>
                        <a:rPr lang="ru-RU" sz="2800" dirty="0" smtClean="0">
                          <a:solidFill>
                            <a:schemeClr val="bg1"/>
                          </a:solidFill>
                          <a:latin typeface="Times New Roman" panose="02020603050405020304" pitchFamily="18" charset="0"/>
                          <a:cs typeface="Times New Roman" panose="02020603050405020304" pitchFamily="18" charset="0"/>
                        </a:rPr>
                        <a:t>      «Будущее человечества в руках</a:t>
                      </a:r>
                      <a:r>
                        <a:rPr lang="ru-RU" sz="2800" baseline="0" dirty="0" smtClean="0">
                          <a:solidFill>
                            <a:schemeClr val="bg1"/>
                          </a:solidFill>
                          <a:latin typeface="Times New Roman" panose="02020603050405020304" pitchFamily="18" charset="0"/>
                          <a:cs typeface="Times New Roman" panose="02020603050405020304" pitchFamily="18" charset="0"/>
                        </a:rPr>
                        <a:t> учителя»</a:t>
                      </a:r>
                    </a:p>
                    <a:p>
                      <a:r>
                        <a:rPr lang="ru-RU" baseline="0" dirty="0" smtClean="0">
                          <a:solidFill>
                            <a:schemeClr val="bg1"/>
                          </a:solidFill>
                          <a:latin typeface="Times New Roman" panose="02020603050405020304" pitchFamily="18" charset="0"/>
                          <a:cs typeface="Times New Roman" panose="02020603050405020304" pitchFamily="18" charset="0"/>
                        </a:rPr>
                        <a:t>                                 </a:t>
                      </a:r>
                    </a:p>
                    <a:p>
                      <a:endParaRPr lang="ru-RU" baseline="0" dirty="0" smtClean="0">
                        <a:solidFill>
                          <a:schemeClr val="bg1"/>
                        </a:solidFill>
                        <a:latin typeface="Times New Roman" panose="02020603050405020304" pitchFamily="18" charset="0"/>
                        <a:cs typeface="Times New Roman" panose="02020603050405020304" pitchFamily="18" charset="0"/>
                      </a:endParaRPr>
                    </a:p>
                    <a:p>
                      <a:r>
                        <a:rPr lang="ru-RU" baseline="0" dirty="0" smtClean="0">
                          <a:solidFill>
                            <a:schemeClr val="bg1"/>
                          </a:solidFill>
                          <a:latin typeface="Times New Roman" panose="02020603050405020304" pitchFamily="18" charset="0"/>
                          <a:cs typeface="Times New Roman" panose="02020603050405020304" pitchFamily="18" charset="0"/>
                        </a:rPr>
                        <a:t>                                                                           </a:t>
                      </a:r>
                    </a:p>
                    <a:p>
                      <a:r>
                        <a:rPr lang="ru-RU" baseline="0" dirty="0" smtClean="0">
                          <a:solidFill>
                            <a:schemeClr val="bg1"/>
                          </a:solidFill>
                          <a:latin typeface="Times New Roman" panose="02020603050405020304" pitchFamily="18" charset="0"/>
                          <a:cs typeface="Times New Roman" panose="02020603050405020304" pitchFamily="18" charset="0"/>
                        </a:rPr>
                        <a:t>                                                                                                                    Виктор Гюго</a:t>
                      </a:r>
                    </a:p>
                    <a:p>
                      <a:endParaRPr lang="ru-RU" dirty="0">
                        <a:solidFill>
                          <a:schemeClr val="bg1"/>
                        </a:solidFill>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5246389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999603993"/>
              </p:ext>
            </p:extLst>
          </p:nvPr>
        </p:nvGraphicFramePr>
        <p:xfrm>
          <a:off x="251520" y="195486"/>
          <a:ext cx="8892480" cy="4937760"/>
        </p:xfrm>
        <a:graphic>
          <a:graphicData uri="http://schemas.openxmlformats.org/drawingml/2006/table">
            <a:tbl>
              <a:tblPr firstRow="1" bandRow="1">
                <a:tableStyleId>{5C22544A-7EE6-4342-B048-85BDC9FD1C3A}</a:tableStyleId>
              </a:tblPr>
              <a:tblGrid>
                <a:gridCol w="8892480"/>
              </a:tblGrid>
              <a:tr h="4333815">
                <a:tc>
                  <a:txBody>
                    <a:bodyPr/>
                    <a:lstStyle/>
                    <a:p>
                      <a:pPr algn="ctr">
                        <a:tabLst>
                          <a:tab pos="895350" algn="l"/>
                        </a:tabLst>
                      </a:pPr>
                      <a:endParaRPr lang="ru-RU" baseline="0" dirty="0" smtClean="0">
                        <a:solidFill>
                          <a:schemeClr val="bg1"/>
                        </a:solidFill>
                      </a:endParaRPr>
                    </a:p>
                    <a:p>
                      <a:pPr algn="ctr">
                        <a:tabLst>
                          <a:tab pos="895350" algn="l"/>
                        </a:tabLst>
                      </a:pPr>
                      <a:r>
                        <a:rPr lang="ru-RU" baseline="0" dirty="0" smtClean="0">
                          <a:solidFill>
                            <a:schemeClr val="bg1"/>
                          </a:solidFill>
                          <a:latin typeface="Times New Roman" panose="02020603050405020304" pitchFamily="18" charset="0"/>
                          <a:cs typeface="Times New Roman" panose="02020603050405020304" pitchFamily="18" charset="0"/>
                        </a:rPr>
                        <a:t>Краевое государственное бюджетное  образовательное учреждение</a:t>
                      </a:r>
                    </a:p>
                    <a:p>
                      <a:pPr algn="ctr">
                        <a:tabLst>
                          <a:tab pos="895350" algn="l"/>
                        </a:tabLst>
                      </a:pPr>
                      <a:r>
                        <a:rPr lang="ru-RU" baseline="0" dirty="0" smtClean="0">
                          <a:solidFill>
                            <a:schemeClr val="bg1"/>
                          </a:solidFill>
                          <a:latin typeface="Times New Roman" panose="02020603050405020304" pitchFamily="18" charset="0"/>
                          <a:cs typeface="Times New Roman" panose="02020603050405020304" pitchFamily="18" charset="0"/>
                        </a:rPr>
                        <a:t>  «Краевой детский центр «Созвездие»</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dirty="0" smtClean="0">
                          <a:solidFill>
                            <a:schemeClr val="bg1"/>
                          </a:solidFill>
                          <a:latin typeface="Times New Roman" panose="02020603050405020304" pitchFamily="18" charset="0"/>
                          <a:cs typeface="Times New Roman" panose="02020603050405020304" pitchFamily="18" charset="0"/>
                        </a:rPr>
                        <a:t> Цент</a:t>
                      </a:r>
                      <a:r>
                        <a:rPr lang="ru-RU" baseline="0" dirty="0" smtClean="0">
                          <a:solidFill>
                            <a:schemeClr val="bg1"/>
                          </a:solidFill>
                          <a:latin typeface="Times New Roman" panose="02020603050405020304" pitchFamily="18" charset="0"/>
                          <a:cs typeface="Times New Roman" panose="02020603050405020304" pitchFamily="18" charset="0"/>
                        </a:rPr>
                        <a:t>р развития ключевых компетенций  </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en-US" sz="2400" dirty="0" smtClean="0">
                          <a:solidFill>
                            <a:schemeClr val="bg1"/>
                          </a:solidFill>
                          <a:latin typeface="Times New Roman" panose="02020603050405020304" pitchFamily="18" charset="0"/>
                          <a:cs typeface="Times New Roman" panose="02020603050405020304" pitchFamily="18" charset="0"/>
                          <a:hlinkClick r:id="rId3"/>
                        </a:rPr>
                        <a:t>sozvezdie-khb@mail.ru</a:t>
                      </a:r>
                      <a:endParaRPr lang="ru-RU" sz="2400" dirty="0" smtClean="0">
                        <a:solidFill>
                          <a:schemeClr val="bg1"/>
                        </a:solidFill>
                        <a:latin typeface="Times New Roman" panose="02020603050405020304" pitchFamily="18" charset="0"/>
                        <a:cs typeface="Times New Roman" panose="02020603050405020304" pitchFamily="18" charset="0"/>
                        <a:hlinkClick r:id="rId3"/>
                      </a:endParaRP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endParaRPr lang="ru-RU" baseline="0" dirty="0" smtClean="0">
                        <a:solidFill>
                          <a:schemeClr val="bg1"/>
                        </a:solidFill>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Специалисты центра:</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Руководитель Центра  развития ключевых компетенций</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 ПАХОМОВА Алла Викторовна</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Педагоги-психологи:</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ЛИТВИНЕНКО Галина Леонидовна</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ОСПЕННИКОВА Елена Михайловна</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r>
                        <a:rPr lang="ru-RU" baseline="0" dirty="0" smtClean="0">
                          <a:solidFill>
                            <a:schemeClr val="bg1"/>
                          </a:solidFill>
                          <a:latin typeface="Times New Roman" panose="02020603050405020304" pitchFamily="18" charset="0"/>
                          <a:cs typeface="Times New Roman" panose="02020603050405020304" pitchFamily="18" charset="0"/>
                        </a:rPr>
                        <a:t>КИСЕЛЕВА Ольга Михайловна</a:t>
                      </a:r>
                    </a:p>
                    <a:p>
                      <a:pPr marL="0" marR="0" indent="0" algn="ctr" defTabSz="914400" rtl="0" eaLnBrk="1" fontAlgn="auto" latinLnBrk="0" hangingPunct="1">
                        <a:lnSpc>
                          <a:spcPct val="100000"/>
                        </a:lnSpc>
                        <a:spcBef>
                          <a:spcPts val="0"/>
                        </a:spcBef>
                        <a:spcAft>
                          <a:spcPts val="0"/>
                        </a:spcAft>
                        <a:buClrTx/>
                        <a:buSzTx/>
                        <a:buFontTx/>
                        <a:buNone/>
                        <a:tabLst>
                          <a:tab pos="895350" algn="l"/>
                        </a:tabLst>
                        <a:defRPr/>
                      </a:pPr>
                      <a:endParaRPr lang="ru-RU" baseline="0" dirty="0" smtClean="0">
                        <a:solidFill>
                          <a:schemeClr val="bg1"/>
                        </a:solidFill>
                      </a:endParaRPr>
                    </a:p>
                    <a:p>
                      <a:pPr marL="0" marR="0" indent="0" algn="r" defTabSz="914400" rtl="0" eaLnBrk="1" fontAlgn="auto" latinLnBrk="0" hangingPunct="1">
                        <a:lnSpc>
                          <a:spcPct val="100000"/>
                        </a:lnSpc>
                        <a:spcBef>
                          <a:spcPts val="0"/>
                        </a:spcBef>
                        <a:spcAft>
                          <a:spcPts val="0"/>
                        </a:spcAft>
                        <a:buClrTx/>
                        <a:buSzTx/>
                        <a:buFontTx/>
                        <a:buNone/>
                        <a:tabLst>
                          <a:tab pos="895350" algn="l"/>
                        </a:tabLst>
                        <a:defRPr/>
                      </a:pPr>
                      <a:endParaRPr lang="ru-RU" baseline="0" dirty="0" smtClean="0">
                        <a:solidFill>
                          <a:schemeClr val="bg1"/>
                        </a:solidFill>
                      </a:endParaRPr>
                    </a:p>
                    <a:p>
                      <a:pPr>
                        <a:tabLst>
                          <a:tab pos="895350" algn="l"/>
                        </a:tabLst>
                      </a:pPr>
                      <a:endParaRPr lang="en-US" dirty="0" smtClean="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lumMod val="60000"/>
                        <a:lumOff val="40000"/>
                      </a:schemeClr>
                    </a:solidFill>
                  </a:tcPr>
                </a:tc>
              </a:tr>
              <a:tr h="346705">
                <a:tc>
                  <a:txBody>
                    <a:bodyPr/>
                    <a:lstStyle/>
                    <a:p>
                      <a:pPr>
                        <a:tabLst>
                          <a:tab pos="895350" algn="l"/>
                        </a:tabLst>
                      </a:pPr>
                      <a:endParaRPr lang="en-US" dirty="0" smtClean="0">
                        <a:solidFill>
                          <a:schemeClr val="bg1"/>
                        </a:solidFill>
                      </a:endParaRPr>
                    </a:p>
                  </a:txBody>
                  <a:tcPr>
                    <a:lnT w="38100" cmpd="sng">
                      <a:noFill/>
                    </a:lnT>
                  </a:tcPr>
                </a:tc>
              </a:tr>
            </a:tbl>
          </a:graphicData>
        </a:graphic>
      </p:graphicFrame>
    </p:spTree>
    <p:extLst>
      <p:ext uri="{BB962C8B-B14F-4D97-AF65-F5344CB8AC3E}">
        <p14:creationId xmlns:p14="http://schemas.microsoft.com/office/powerpoint/2010/main" val="1638610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771550"/>
            <a:ext cx="7920880" cy="584775"/>
          </a:xfrm>
          <a:prstGeom prst="rect">
            <a:avLst/>
          </a:prstGeom>
        </p:spPr>
        <p:txBody>
          <a:bodyPr wrap="square">
            <a:spAutoFit/>
          </a:bodyPr>
          <a:lstStyle/>
          <a:p>
            <a:pPr algn="just"/>
            <a:r>
              <a:rPr lang="ru-RU" sz="3200" b="1" dirty="0" smtClean="0">
                <a:solidFill>
                  <a:schemeClr val="bg1"/>
                </a:solidFill>
                <a:effectLst>
                  <a:outerShdw blurRad="38100" dist="38100" dir="2700000" algn="tl">
                    <a:srgbClr val="000000">
                      <a:alpha val="43137"/>
                    </a:srgbClr>
                  </a:outerShdw>
                </a:effectLst>
              </a:rPr>
              <a:t> </a:t>
            </a:r>
            <a:endParaRPr lang="ru-RU" sz="3200" b="1" dirty="0">
              <a:solidFill>
                <a:schemeClr val="bg1"/>
              </a:solidFill>
              <a:effectLst>
                <a:outerShdw blurRad="38100" dist="38100" dir="2700000" algn="tl">
                  <a:srgbClr val="000000">
                    <a:alpha val="43137"/>
                  </a:srgbClr>
                </a:outerShdw>
              </a:effectLst>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267789918"/>
              </p:ext>
            </p:extLst>
          </p:nvPr>
        </p:nvGraphicFramePr>
        <p:xfrm>
          <a:off x="287524" y="915566"/>
          <a:ext cx="8532948" cy="3899828"/>
        </p:xfrm>
        <a:graphic>
          <a:graphicData uri="http://schemas.openxmlformats.org/drawingml/2006/table">
            <a:tbl>
              <a:tblPr firstRow="1" firstCol="1" bandRow="1">
                <a:effectLst>
                  <a:innerShdw blurRad="63500" dist="50800" dir="16200000">
                    <a:prstClr val="black">
                      <a:alpha val="50000"/>
                    </a:prstClr>
                  </a:innerShdw>
                </a:effectLst>
                <a:tableStyleId>{5C22544A-7EE6-4342-B048-85BDC9FD1C3A}</a:tableStyleId>
              </a:tblPr>
              <a:tblGrid>
                <a:gridCol w="1355052"/>
                <a:gridCol w="3641704"/>
                <a:gridCol w="3536192"/>
              </a:tblGrid>
              <a:tr h="726262">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Объекты</a:t>
                      </a: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Отношения </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В чем выражается ценностное отношение личности  к данным объектам (показатели личностного роста)</a:t>
                      </a:r>
                      <a:endParaRPr lang="ru-RU" sz="12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В чем выражается </a:t>
                      </a:r>
                      <a:r>
                        <a:rPr lang="ru-RU" sz="1200" dirty="0" err="1">
                          <a:effectLst/>
                          <a:latin typeface="Times New Roman" panose="02020603050405020304" pitchFamily="18" charset="0"/>
                          <a:cs typeface="Times New Roman" panose="02020603050405020304" pitchFamily="18" charset="0"/>
                        </a:rPr>
                        <a:t>антиценностное</a:t>
                      </a:r>
                      <a:r>
                        <a:rPr lang="ru-RU" sz="1200" dirty="0">
                          <a:effectLst/>
                          <a:latin typeface="Times New Roman" panose="02020603050405020304" pitchFamily="18" charset="0"/>
                          <a:cs typeface="Times New Roman" panose="02020603050405020304" pitchFamily="18" charset="0"/>
                        </a:rPr>
                        <a:t> отношение личности к данным объектам (показатели личностного регресса</a:t>
                      </a:r>
                      <a:r>
                        <a:rPr lang="ru-RU" sz="1200" dirty="0" smtClean="0">
                          <a:effectLst/>
                          <a:latin typeface="Times New Roman" panose="02020603050405020304" pitchFamily="18" charset="0"/>
                          <a:cs typeface="Times New Roman" panose="02020603050405020304" pitchFamily="18" charset="0"/>
                        </a:rPr>
                        <a:t>)</a:t>
                      </a:r>
                      <a:endParaRPr lang="ru-RU" sz="12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926148">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Семья</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уважение </a:t>
                      </a:r>
                      <a:r>
                        <a:rPr lang="ru-RU" sz="1400" dirty="0">
                          <a:effectLst/>
                          <a:latin typeface="Times New Roman" panose="02020603050405020304" pitchFamily="18" charset="0"/>
                          <a:cs typeface="Times New Roman" panose="02020603050405020304" pitchFamily="18" charset="0"/>
                        </a:rPr>
                        <a:t>семейных традиций, гордость за свой род, свою фамилию</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социальная </a:t>
                      </a:r>
                      <a:r>
                        <a:rPr lang="ru-RU" sz="1400" dirty="0">
                          <a:effectLst/>
                          <a:latin typeface="Times New Roman" panose="02020603050405020304" pitchFamily="18" charset="0"/>
                          <a:cs typeface="Times New Roman" panose="02020603050405020304" pitchFamily="18" charset="0"/>
                        </a:rPr>
                        <a:t>беспочвенность, игнорирование ответственности  </a:t>
                      </a:r>
                      <a:r>
                        <a:rPr lang="ru-RU" sz="1400" dirty="0" smtClean="0">
                          <a:effectLst/>
                          <a:latin typeface="Times New Roman" panose="02020603050405020304" pitchFamily="18" charset="0"/>
                          <a:cs typeface="Times New Roman" panose="02020603050405020304" pitchFamily="18" charset="0"/>
                        </a:rPr>
                        <a:t>за </a:t>
                      </a:r>
                      <a:r>
                        <a:rPr lang="ru-RU" sz="1400" dirty="0">
                          <a:effectLst/>
                          <a:latin typeface="Times New Roman" panose="02020603050405020304" pitchFamily="18" charset="0"/>
                          <a:cs typeface="Times New Roman" panose="02020603050405020304" pitchFamily="18" charset="0"/>
                        </a:rPr>
                        <a:t>продолжение жизни</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11893">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Отечество</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гражданственность, </a:t>
                      </a:r>
                      <a:r>
                        <a:rPr lang="ru-RU" sz="1400" dirty="0" smtClean="0">
                          <a:effectLst/>
                          <a:latin typeface="Times New Roman" panose="02020603050405020304" pitchFamily="18" charset="0"/>
                          <a:cs typeface="Times New Roman" panose="02020603050405020304" pitchFamily="18" charset="0"/>
                        </a:rPr>
                        <a:t>патриотизм</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обывательское социальное иждивенчество</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3074">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Земля</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любовь к природе, бережное отношение к ее богатствам</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потребительское отношение </a:t>
                      </a:r>
                      <a:r>
                        <a:rPr lang="ru-RU" sz="1400" dirty="0" smtClean="0">
                          <a:effectLst/>
                          <a:latin typeface="Times New Roman" panose="02020603050405020304" pitchFamily="18" charset="0"/>
                          <a:cs typeface="Times New Roman" panose="02020603050405020304" pitchFamily="18" charset="0"/>
                        </a:rPr>
                        <a:t> к </a:t>
                      </a:r>
                      <a:r>
                        <a:rPr lang="ru-RU" sz="1400" dirty="0">
                          <a:effectLst/>
                          <a:latin typeface="Times New Roman" panose="02020603050405020304" pitchFamily="18" charset="0"/>
                          <a:cs typeface="Times New Roman" panose="02020603050405020304" pitchFamily="18" charset="0"/>
                        </a:rPr>
                        <a:t>природе </a:t>
                      </a: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и </a:t>
                      </a:r>
                      <a:r>
                        <a:rPr lang="ru-RU" sz="1400" dirty="0">
                          <a:effectLst/>
                          <a:latin typeface="Times New Roman" panose="02020603050405020304" pitchFamily="18" charset="0"/>
                          <a:cs typeface="Times New Roman" panose="02020603050405020304" pitchFamily="18" charset="0"/>
                        </a:rPr>
                        <a:t>ее богатствам</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3074">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Мир</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миротворчество и неприятие насилия, пацифизм</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милитаризм</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61726">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Труд</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трудолюбие, стремление к творчеству</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лень</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46979">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Культура</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интеллигентность</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бескультурье, хамство и вандализм</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31537">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Знания</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T w="28575"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любознательность</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невежество</a:t>
                      </a:r>
                      <a:endParaRPr lang="ru-RU" sz="1400" dirty="0">
                        <a:effectLst/>
                        <a:latin typeface="Times New Roman" panose="02020603050405020304" pitchFamily="18" charset="0"/>
                        <a:ea typeface="Calibri"/>
                        <a:cs typeface="Times New Roman" panose="02020603050405020304" pitchFamily="18" charset="0"/>
                      </a:endParaRPr>
                    </a:p>
                  </a:txBody>
                  <a:tcPr marL="39293" marR="39293"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3108105829"/>
              </p:ext>
            </p:extLst>
          </p:nvPr>
        </p:nvGraphicFramePr>
        <p:xfrm>
          <a:off x="251520" y="339502"/>
          <a:ext cx="8640960" cy="504056"/>
        </p:xfrm>
        <a:graphic>
          <a:graphicData uri="http://schemas.openxmlformats.org/drawingml/2006/table">
            <a:tbl>
              <a:tblPr firstRow="1" bandRow="1">
                <a:tableStyleId>{5C22544A-7EE6-4342-B048-85BDC9FD1C3A}</a:tableStyleId>
              </a:tblPr>
              <a:tblGrid>
                <a:gridCol w="8640960"/>
              </a:tblGrid>
              <a:tr h="504056">
                <a:tc>
                  <a:txBody>
                    <a:bodyPr/>
                    <a:lstStyle/>
                    <a:p>
                      <a:pPr algn="ctr"/>
                      <a:r>
                        <a:rPr lang="ru-RU" dirty="0" smtClean="0">
                          <a:latin typeface="Times New Roman" panose="02020603050405020304" pitchFamily="18" charset="0"/>
                          <a:cs typeface="Times New Roman" panose="02020603050405020304" pitchFamily="18" charset="0"/>
                        </a:rPr>
                        <a:t>Отношение к миру</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075845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241341"/>
            <a:ext cx="8280920" cy="1323439"/>
          </a:xfrm>
          <a:prstGeom prst="rect">
            <a:avLst/>
          </a:prstGeom>
        </p:spPr>
        <p:txBody>
          <a:bodyPr wrap="square">
            <a:spAutoFit/>
          </a:bodyPr>
          <a:lstStyle/>
          <a:p>
            <a:pPr algn="ctr"/>
            <a:r>
              <a:rPr lang="ru-RU" sz="8000" b="1" dirty="0" smtClean="0">
                <a:solidFill>
                  <a:schemeClr val="bg1"/>
                </a:solidFill>
                <a:effectLst>
                  <a:outerShdw blurRad="38100" dist="38100" dir="2700000" algn="tl">
                    <a:srgbClr val="000000">
                      <a:alpha val="43137"/>
                    </a:srgbClr>
                  </a:outerShdw>
                </a:effectLst>
              </a:rPr>
              <a:t> </a:t>
            </a:r>
            <a:endParaRPr lang="ru-RU" sz="8000" b="1" dirty="0">
              <a:solidFill>
                <a:schemeClr val="bg1"/>
              </a:solidFill>
              <a:effectLst>
                <a:outerShdw blurRad="38100" dist="38100" dir="2700000" algn="tl">
                  <a:srgbClr val="000000">
                    <a:alpha val="43137"/>
                  </a:srgbClr>
                </a:outerShdw>
              </a:effectLst>
            </a:endParaRPr>
          </a:p>
        </p:txBody>
      </p:sp>
      <p:graphicFrame>
        <p:nvGraphicFramePr>
          <p:cNvPr id="3" name="Таблица 2"/>
          <p:cNvGraphicFramePr>
            <a:graphicFrameLocks noGrp="1"/>
          </p:cNvGraphicFramePr>
          <p:nvPr>
            <p:extLst>
              <p:ext uri="{D42A27DB-BD31-4B8C-83A1-F6EECF244321}">
                <p14:modId xmlns:p14="http://schemas.microsoft.com/office/powerpoint/2010/main" val="616172117"/>
              </p:ext>
            </p:extLst>
          </p:nvPr>
        </p:nvGraphicFramePr>
        <p:xfrm>
          <a:off x="323529" y="771550"/>
          <a:ext cx="8496944" cy="3917466"/>
        </p:xfrm>
        <a:graphic>
          <a:graphicData uri="http://schemas.openxmlformats.org/drawingml/2006/table">
            <a:tbl>
              <a:tblPr firstRow="1" firstCol="1" bandRow="1">
                <a:tableStyleId>{5C22544A-7EE6-4342-B048-85BDC9FD1C3A}</a:tableStyleId>
              </a:tblPr>
              <a:tblGrid>
                <a:gridCol w="2500819"/>
                <a:gridCol w="2782466"/>
                <a:gridCol w="3213659"/>
              </a:tblGrid>
              <a:tr h="1370603">
                <a:tc>
                  <a:txBody>
                    <a:bodyPr/>
                    <a:lstStyle/>
                    <a:p>
                      <a:pPr algn="ctr">
                        <a:lnSpc>
                          <a:spcPct val="115000"/>
                        </a:lnSpc>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Объекты</a:t>
                      </a:r>
                      <a:endParaRPr lang="ru-RU" sz="14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отношения</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В </a:t>
                      </a:r>
                      <a:r>
                        <a:rPr lang="ru-RU" sz="1200" dirty="0">
                          <a:effectLst/>
                          <a:latin typeface="Times New Roman" panose="02020603050405020304" pitchFamily="18" charset="0"/>
                          <a:cs typeface="Times New Roman" panose="02020603050405020304" pitchFamily="18" charset="0"/>
                        </a:rPr>
                        <a:t>чем выражается ценностное отношение личности  к данным объектам (показатели личностного роста)</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200" dirty="0" smtClean="0">
                          <a:effectLst/>
                          <a:latin typeface="Times New Roman" panose="02020603050405020304" pitchFamily="18" charset="0"/>
                          <a:cs typeface="Times New Roman" panose="02020603050405020304" pitchFamily="18" charset="0"/>
                        </a:rPr>
                        <a:t>В </a:t>
                      </a:r>
                      <a:r>
                        <a:rPr lang="ru-RU" sz="1200" dirty="0">
                          <a:effectLst/>
                          <a:latin typeface="Times New Roman" panose="02020603050405020304" pitchFamily="18" charset="0"/>
                          <a:cs typeface="Times New Roman" panose="02020603050405020304" pitchFamily="18" charset="0"/>
                        </a:rPr>
                        <a:t>чем выражается </a:t>
                      </a:r>
                      <a:r>
                        <a:rPr lang="ru-RU" sz="1200" dirty="0" err="1">
                          <a:effectLst/>
                          <a:latin typeface="Times New Roman" panose="02020603050405020304" pitchFamily="18" charset="0"/>
                          <a:cs typeface="Times New Roman" panose="02020603050405020304" pitchFamily="18" charset="0"/>
                        </a:rPr>
                        <a:t>антиценностное</a:t>
                      </a:r>
                      <a:r>
                        <a:rPr lang="ru-RU" sz="1200" dirty="0">
                          <a:effectLst/>
                          <a:latin typeface="Times New Roman" panose="02020603050405020304" pitchFamily="18" charset="0"/>
                          <a:cs typeface="Times New Roman" panose="02020603050405020304" pitchFamily="18" charset="0"/>
                        </a:rPr>
                        <a:t> отношение личности    </a:t>
                      </a:r>
                      <a:r>
                        <a:rPr lang="ru-RU" sz="1200" dirty="0" smtClean="0">
                          <a:effectLst/>
                          <a:latin typeface="Times New Roman" panose="02020603050405020304" pitchFamily="18" charset="0"/>
                          <a:cs typeface="Times New Roman" panose="02020603050405020304" pitchFamily="18" charset="0"/>
                        </a:rPr>
                        <a:t>к </a:t>
                      </a:r>
                      <a:r>
                        <a:rPr lang="ru-RU" sz="1200" dirty="0">
                          <a:effectLst/>
                          <a:latin typeface="Times New Roman" panose="02020603050405020304" pitchFamily="18" charset="0"/>
                          <a:cs typeface="Times New Roman" panose="02020603050405020304" pitchFamily="18" charset="0"/>
                        </a:rPr>
                        <a:t>данным объектам (показатели личностного регресса)</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926132">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Человек как таковой                 (такой же, как я сам)</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гуманность</a:t>
                      </a:r>
                      <a:r>
                        <a:rPr lang="ru-RU" sz="1400" dirty="0">
                          <a:effectLst/>
                          <a:latin typeface="Times New Roman" panose="02020603050405020304" pitchFamily="18" charset="0"/>
                          <a:cs typeface="Times New Roman" panose="02020603050405020304" pitchFamily="18" charset="0"/>
                        </a:rPr>
                        <a:t>, милосердие</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жестокость</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926132">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Человек как </a:t>
                      </a:r>
                      <a:r>
                        <a:rPr lang="ru-RU" sz="1200" dirty="0" smtClean="0">
                          <a:effectLst/>
                          <a:latin typeface="Times New Roman" panose="02020603050405020304" pitchFamily="18" charset="0"/>
                          <a:cs typeface="Times New Roman" panose="02020603050405020304" pitchFamily="18" charset="0"/>
                        </a:rPr>
                        <a:t>Другой                                      </a:t>
                      </a:r>
                      <a:r>
                        <a:rPr lang="ru-RU" sz="1200" dirty="0">
                          <a:effectLst/>
                          <a:latin typeface="Times New Roman" panose="02020603050405020304" pitchFamily="18" charset="0"/>
                          <a:cs typeface="Times New Roman" panose="02020603050405020304" pitchFamily="18" charset="0"/>
                        </a:rPr>
                        <a:t>(как </a:t>
                      </a:r>
                      <a:r>
                        <a:rPr lang="ru-RU" sz="1200" dirty="0" err="1" smtClean="0">
                          <a:effectLst/>
                          <a:latin typeface="Times New Roman" panose="02020603050405020304" pitchFamily="18" charset="0"/>
                          <a:cs typeface="Times New Roman" panose="02020603050405020304" pitchFamily="18" charset="0"/>
                        </a:rPr>
                        <a:t>альтер</a:t>
                      </a:r>
                      <a:r>
                        <a:rPr lang="ru-RU" sz="1200" dirty="0" smtClean="0">
                          <a:effectLst/>
                          <a:latin typeface="Times New Roman" panose="02020603050405020304" pitchFamily="18" charset="0"/>
                          <a:cs typeface="Times New Roman" panose="02020603050405020304" pitchFamily="18" charset="0"/>
                        </a:rPr>
                        <a:t>-Эго </a:t>
                      </a:r>
                      <a:r>
                        <a:rPr lang="ru-RU" sz="1200" dirty="0">
                          <a:effectLst/>
                          <a:latin typeface="Times New Roman" panose="02020603050405020304" pitchFamily="18" charset="0"/>
                          <a:cs typeface="Times New Roman" panose="02020603050405020304" pitchFamily="18" charset="0"/>
                        </a:rPr>
                        <a:t>(не я)</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альтруизм</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эгоизм</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694599">
                <a:tc>
                  <a:txBody>
                    <a:bodyPr/>
                    <a:lstStyle/>
                    <a:p>
                      <a:pPr algn="ctr">
                        <a:lnSpc>
                          <a:spcPct val="115000"/>
                        </a:lnSpc>
                        <a:spcAft>
                          <a:spcPts val="0"/>
                        </a:spcAft>
                      </a:pPr>
                      <a:r>
                        <a:rPr lang="ru-RU" sz="1200" dirty="0">
                          <a:effectLst/>
                          <a:latin typeface="Times New Roman" panose="02020603050405020304" pitchFamily="18" charset="0"/>
                          <a:cs typeface="Times New Roman" panose="02020603050405020304" pitchFamily="18" charset="0"/>
                        </a:rPr>
                        <a:t>Человек как иной </a:t>
                      </a:r>
                      <a:r>
                        <a:rPr lang="ru-RU" sz="1200" dirty="0" smtClean="0">
                          <a:effectLst/>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не такой, как я)</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толерантность</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lnSpc>
                          <a:spcPct val="1150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ксенофобия</a:t>
                      </a:r>
                      <a:r>
                        <a:rPr lang="ru-RU" sz="1400" dirty="0">
                          <a:effectLst/>
                          <a:latin typeface="Times New Roman" panose="02020603050405020304" pitchFamily="18" charset="0"/>
                          <a:cs typeface="Times New Roman" panose="02020603050405020304" pitchFamily="18" charset="0"/>
                        </a:rPr>
                        <a:t>, национализм, расизм</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1767990794"/>
              </p:ext>
            </p:extLst>
          </p:nvPr>
        </p:nvGraphicFramePr>
        <p:xfrm>
          <a:off x="251520" y="261774"/>
          <a:ext cx="8640960" cy="437768"/>
        </p:xfrm>
        <a:graphic>
          <a:graphicData uri="http://schemas.openxmlformats.org/drawingml/2006/table">
            <a:tbl>
              <a:tblPr firstRow="1" bandRow="1">
                <a:tableStyleId>{5C22544A-7EE6-4342-B048-85BDC9FD1C3A}</a:tableStyleId>
              </a:tblPr>
              <a:tblGrid>
                <a:gridCol w="8640960"/>
              </a:tblGrid>
              <a:tr h="437768">
                <a:tc>
                  <a:txBody>
                    <a:bodyPr/>
                    <a:lstStyle/>
                    <a:p>
                      <a:pPr algn="ctr"/>
                      <a:r>
                        <a:rPr lang="ru-RU" dirty="0" smtClean="0">
                          <a:latin typeface="Times New Roman" panose="02020603050405020304" pitchFamily="18" charset="0"/>
                          <a:cs typeface="Times New Roman" panose="02020603050405020304" pitchFamily="18" charset="0"/>
                        </a:rPr>
                        <a:t>Отношение  к другим людям</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015260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821680419"/>
              </p:ext>
            </p:extLst>
          </p:nvPr>
        </p:nvGraphicFramePr>
        <p:xfrm>
          <a:off x="251520" y="771550"/>
          <a:ext cx="8640960" cy="3960440"/>
        </p:xfrm>
        <a:graphic>
          <a:graphicData uri="http://schemas.openxmlformats.org/drawingml/2006/table">
            <a:tbl>
              <a:tblPr firstRow="1" firstCol="1" bandRow="1">
                <a:tableStyleId>{5C22544A-7EE6-4342-B048-85BDC9FD1C3A}</a:tableStyleId>
              </a:tblPr>
              <a:tblGrid>
                <a:gridCol w="1578404"/>
                <a:gridCol w="3307134"/>
                <a:gridCol w="3755422"/>
              </a:tblGrid>
              <a:tr h="1098542">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Объекты</a:t>
                      </a:r>
                    </a:p>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отношения</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В чем выражается ценностное отношение личности  к данным объектам (показатели личностного роста)</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В чем выражается </a:t>
                      </a:r>
                      <a:r>
                        <a:rPr lang="ru-RU" sz="1400" dirty="0" err="1">
                          <a:effectLst/>
                          <a:latin typeface="Times New Roman" panose="02020603050405020304" pitchFamily="18" charset="0"/>
                          <a:cs typeface="Times New Roman" panose="02020603050405020304" pitchFamily="18" charset="0"/>
                        </a:rPr>
                        <a:t>антиценностное</a:t>
                      </a:r>
                      <a:r>
                        <a:rPr lang="ru-RU" sz="1400" dirty="0">
                          <a:effectLst/>
                          <a:latin typeface="Times New Roman" panose="02020603050405020304" pitchFamily="18" charset="0"/>
                          <a:cs typeface="Times New Roman" panose="02020603050405020304" pitchFamily="18" charset="0"/>
                        </a:rPr>
                        <a:t> отношение личности    </a:t>
                      </a:r>
                      <a:r>
                        <a:rPr lang="ru-RU" sz="1400" dirty="0" smtClean="0">
                          <a:effectLst/>
                          <a:latin typeface="Times New Roman" panose="02020603050405020304" pitchFamily="18" charset="0"/>
                          <a:cs typeface="Times New Roman" panose="02020603050405020304" pitchFamily="18" charset="0"/>
                        </a:rPr>
                        <a:t>к </a:t>
                      </a:r>
                      <a:r>
                        <a:rPr lang="ru-RU" sz="1400" dirty="0">
                          <a:effectLst/>
                          <a:latin typeface="Times New Roman" panose="02020603050405020304" pitchFamily="18" charset="0"/>
                          <a:cs typeface="Times New Roman" panose="02020603050405020304" pitchFamily="18" charset="0"/>
                        </a:rPr>
                        <a:t>данным объектам (показатели личностного регресса)</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866364">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Я-телесное </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забота о своем здоровье, стремление вести здоровый образ жизни</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пристрастие к вредным привычкам и постепенное разрушение организма</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24813">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Я-душевное</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err="1" smtClean="0">
                          <a:effectLst/>
                          <a:latin typeface="Times New Roman" panose="02020603050405020304" pitchFamily="18" charset="0"/>
                          <a:cs typeface="Times New Roman" panose="02020603050405020304" pitchFamily="18" charset="0"/>
                        </a:rPr>
                        <a:t>самопринятие</a:t>
                      </a:r>
                      <a:r>
                        <a:rPr lang="ru-RU" sz="1400" dirty="0" smtClean="0">
                          <a:effectLst/>
                          <a:latin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cs typeface="Times New Roman" panose="02020603050405020304" pitchFamily="18" charset="0"/>
                        </a:rPr>
                        <a:t>и душевное здоровье </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комплекс неполноценности </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570721">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Я-духовное  </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свобода как главная характеристика духовного бытия человека, включающая самостоятельность, самоопределение, самореализацию человека</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превращение личности в «социальную пешку» </a:t>
                      </a:r>
                      <a:endParaRPr lang="ru-RU" sz="1400" dirty="0">
                        <a:effectLst/>
                        <a:latin typeface="Times New Roman" panose="02020603050405020304" pitchFamily="18" charset="0"/>
                        <a:ea typeface="Calibri"/>
                        <a:cs typeface="Times New Roman" panose="02020603050405020304" pitchFamily="18" charset="0"/>
                      </a:endParaRPr>
                    </a:p>
                  </a:txBody>
                  <a:tcPr marL="61487" marR="61487" marT="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3405962103"/>
              </p:ext>
            </p:extLst>
          </p:nvPr>
        </p:nvGraphicFramePr>
        <p:xfrm>
          <a:off x="251520" y="267494"/>
          <a:ext cx="8640960" cy="370840"/>
        </p:xfrm>
        <a:graphic>
          <a:graphicData uri="http://schemas.openxmlformats.org/drawingml/2006/table">
            <a:tbl>
              <a:tblPr firstRow="1" bandRow="1">
                <a:tableStyleId>{5C22544A-7EE6-4342-B048-85BDC9FD1C3A}</a:tableStyleId>
              </a:tblPr>
              <a:tblGrid>
                <a:gridCol w="8640960"/>
              </a:tblGrid>
              <a:tr h="370840">
                <a:tc>
                  <a:txBody>
                    <a:bodyPr/>
                    <a:lstStyle/>
                    <a:p>
                      <a:pPr algn="ctr"/>
                      <a:r>
                        <a:rPr lang="ru-RU" dirty="0" smtClean="0">
                          <a:latin typeface="Times New Roman" panose="02020603050405020304" pitchFamily="18" charset="0"/>
                          <a:cs typeface="Times New Roman" panose="02020603050405020304" pitchFamily="18" charset="0"/>
                        </a:rPr>
                        <a:t>Отношение к самому себе</a:t>
                      </a:r>
                      <a:endParaRPr lang="ru-RU"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560123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31468870"/>
              </p:ext>
            </p:extLst>
          </p:nvPr>
        </p:nvGraphicFramePr>
        <p:xfrm>
          <a:off x="323528" y="302951"/>
          <a:ext cx="8424936" cy="4622673"/>
        </p:xfrm>
        <a:graphic>
          <a:graphicData uri="http://schemas.openxmlformats.org/drawingml/2006/table">
            <a:tbl>
              <a:tblPr firstRow="1" firstCol="1" bandRow="1">
                <a:tableStyleId>{5C22544A-7EE6-4342-B048-85BDC9FD1C3A}</a:tableStyleId>
              </a:tblPr>
              <a:tblGrid>
                <a:gridCol w="1080120"/>
                <a:gridCol w="864096"/>
                <a:gridCol w="504056"/>
                <a:gridCol w="1152128"/>
                <a:gridCol w="1172989"/>
                <a:gridCol w="769881"/>
                <a:gridCol w="839870"/>
                <a:gridCol w="909858"/>
                <a:gridCol w="1131938"/>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188683">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4271705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516663369"/>
              </p:ext>
            </p:extLst>
          </p:nvPr>
        </p:nvGraphicFramePr>
        <p:xfrm>
          <a:off x="467544" y="1347614"/>
          <a:ext cx="8208912" cy="3158262"/>
        </p:xfrm>
        <a:graphic>
          <a:graphicData uri="http://schemas.openxmlformats.org/drawingml/2006/table">
            <a:tbl>
              <a:tblPr firstRow="1" bandRow="1">
                <a:tableStyleId>{5C22544A-7EE6-4342-B048-85BDC9FD1C3A}</a:tableStyleId>
              </a:tblPr>
              <a:tblGrid>
                <a:gridCol w="210624"/>
                <a:gridCol w="4000636"/>
                <a:gridCol w="3997652"/>
              </a:tblGrid>
              <a:tr h="360040">
                <a:tc gridSpan="2">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ru-RU" dirty="0" smtClean="0">
                          <a:latin typeface="Times New Roman" panose="02020603050405020304" pitchFamily="18" charset="0"/>
                          <a:cs typeface="Times New Roman" panose="02020603050405020304" pitchFamily="18" charset="0"/>
                        </a:rPr>
                        <a:t>2006 г</a:t>
                      </a:r>
                    </a:p>
                    <a:p>
                      <a:pPr algn="ctr"/>
                      <a:endParaRPr lang="ru-RU"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ru-RU" dirty="0" smtClean="0">
                          <a:latin typeface="Times New Roman" panose="02020603050405020304" pitchFamily="18" charset="0"/>
                          <a:cs typeface="Times New Roman" panose="02020603050405020304" pitchFamily="18" charset="0"/>
                        </a:rPr>
                        <a:t>2021 г</a:t>
                      </a:r>
                    </a:p>
                    <a:p>
                      <a:pPr algn="ct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7954">
                <a:tc>
                  <a:txBody>
                    <a:bodyPr/>
                    <a:lstStyle/>
                    <a:p>
                      <a:pPr algn="ctr"/>
                      <a:r>
                        <a:rPr lang="ru-RU" dirty="0" smtClean="0">
                          <a:latin typeface="Times New Roman" panose="02020603050405020304" pitchFamily="18" charset="0"/>
                          <a:cs typeface="Times New Roman" panose="02020603050405020304" pitchFamily="18" charset="0"/>
                        </a:rPr>
                        <a:t>1</a:t>
                      </a:r>
                      <a:endParaRPr lang="ru-RU"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ru-RU" b="1" baseline="0" dirty="0" smtClean="0">
                          <a:solidFill>
                            <a:schemeClr val="bg1"/>
                          </a:solidFill>
                          <a:latin typeface="Times New Roman" panose="02020603050405020304" pitchFamily="18" charset="0"/>
                          <a:cs typeface="Times New Roman" panose="02020603050405020304" pitchFamily="18" charset="0"/>
                        </a:rPr>
                        <a:t>к труду </a:t>
                      </a:r>
                    </a:p>
                    <a:p>
                      <a:pPr algn="ctr"/>
                      <a:r>
                        <a:rPr lang="ru-RU" b="1" baseline="0" dirty="0" smtClean="0">
                          <a:solidFill>
                            <a:schemeClr val="bg1"/>
                          </a:solidFill>
                          <a:latin typeface="Times New Roman" panose="02020603050405020304" pitchFamily="18" charset="0"/>
                          <a:cs typeface="Times New Roman" panose="02020603050405020304" pitchFamily="18" charset="0"/>
                        </a:rPr>
                        <a:t>59%                                                                   65%</a:t>
                      </a:r>
                      <a:endParaRPr lang="ru-RU" b="1" dirty="0">
                        <a:solidFill>
                          <a:schemeClr val="bg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ru-RU"/>
                    </a:p>
                  </a:txBody>
                  <a:tcPr/>
                </a:tc>
              </a:tr>
              <a:tr h="747954">
                <a:tc>
                  <a:txBody>
                    <a:bodyPr/>
                    <a:lstStyle/>
                    <a:p>
                      <a:pPr algn="ctr"/>
                      <a:r>
                        <a:rPr lang="ru-RU" dirty="0" smtClean="0">
                          <a:latin typeface="Times New Roman" panose="02020603050405020304" pitchFamily="18" charset="0"/>
                          <a:cs typeface="Times New Roman" panose="02020603050405020304" pitchFamily="18" charset="0"/>
                        </a:rPr>
                        <a:t>2</a:t>
                      </a:r>
                      <a:endParaRPr lang="ru-RU"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ru-RU" b="1" dirty="0" smtClean="0">
                          <a:solidFill>
                            <a:schemeClr val="bg1"/>
                          </a:solidFill>
                          <a:latin typeface="Times New Roman" panose="02020603050405020304" pitchFamily="18" charset="0"/>
                          <a:cs typeface="Times New Roman" panose="02020603050405020304" pitchFamily="18" charset="0"/>
                        </a:rPr>
                        <a:t>к семье </a:t>
                      </a:r>
                    </a:p>
                    <a:p>
                      <a:pPr algn="ctr"/>
                      <a:r>
                        <a:rPr lang="ru-RU" b="1" dirty="0" smtClean="0">
                          <a:solidFill>
                            <a:schemeClr val="bg1"/>
                          </a:solidFill>
                          <a:latin typeface="Times New Roman" panose="02020603050405020304" pitchFamily="18" charset="0"/>
                          <a:cs typeface="Times New Roman" panose="02020603050405020304" pitchFamily="18" charset="0"/>
                        </a:rPr>
                        <a:t>58%</a:t>
                      </a:r>
                      <a:endParaRPr lang="ru-RU" b="1" dirty="0">
                        <a:solidFill>
                          <a:schemeClr val="bg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lang="ru-RU" b="1" dirty="0" smtClean="0">
                          <a:solidFill>
                            <a:schemeClr val="bg1"/>
                          </a:solidFill>
                          <a:latin typeface="Times New Roman" panose="02020603050405020304" pitchFamily="18" charset="0"/>
                          <a:cs typeface="Times New Roman" panose="02020603050405020304" pitchFamily="18" charset="0"/>
                        </a:rPr>
                        <a:t>к Земле (природе)</a:t>
                      </a:r>
                    </a:p>
                    <a:p>
                      <a:pPr algn="ctr"/>
                      <a:r>
                        <a:rPr lang="ru-RU" b="1" baseline="0" dirty="0" smtClean="0">
                          <a:solidFill>
                            <a:schemeClr val="bg1"/>
                          </a:solidFill>
                          <a:latin typeface="Times New Roman" panose="02020603050405020304" pitchFamily="18" charset="0"/>
                          <a:cs typeface="Times New Roman" panose="02020603050405020304" pitchFamily="18" charset="0"/>
                        </a:rPr>
                        <a:t> 44%</a:t>
                      </a:r>
                      <a:endParaRPr lang="ru-RU" b="1" dirty="0">
                        <a:solidFill>
                          <a:schemeClr val="bg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747954">
                <a:tc>
                  <a:txBody>
                    <a:bodyPr/>
                    <a:lstStyle/>
                    <a:p>
                      <a:pPr algn="ctr"/>
                      <a:endParaRPr lang="ru-RU" smtClean="0">
                        <a:latin typeface="Times New Roman" panose="02020603050405020304" pitchFamily="18" charset="0"/>
                        <a:cs typeface="Times New Roman" panose="02020603050405020304" pitchFamily="18" charset="0"/>
                      </a:endParaRPr>
                    </a:p>
                    <a:p>
                      <a:pPr algn="ctr"/>
                      <a:r>
                        <a:rPr lang="ru-RU" smtClean="0">
                          <a:latin typeface="Times New Roman" panose="02020603050405020304" pitchFamily="18" charset="0"/>
                          <a:cs typeface="Times New Roman" panose="02020603050405020304" pitchFamily="18" charset="0"/>
                        </a:rPr>
                        <a:t>3</a:t>
                      </a:r>
                      <a:endParaRPr lang="ru-RU"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ru-RU" b="1" dirty="0" smtClean="0">
                          <a:solidFill>
                            <a:schemeClr val="bg1"/>
                          </a:solidFill>
                          <a:latin typeface="Times New Roman" panose="02020603050405020304" pitchFamily="18" charset="0"/>
                          <a:cs typeface="Times New Roman" panose="02020603050405020304" pitchFamily="18" charset="0"/>
                        </a:rPr>
                        <a:t>к своему телесному Я  </a:t>
                      </a:r>
                    </a:p>
                    <a:p>
                      <a:pPr algn="ctr"/>
                      <a:r>
                        <a:rPr lang="ru-RU" b="1" dirty="0" smtClean="0">
                          <a:solidFill>
                            <a:schemeClr val="bg1"/>
                          </a:solidFill>
                          <a:latin typeface="Times New Roman" panose="02020603050405020304" pitchFamily="18" charset="0"/>
                          <a:cs typeface="Times New Roman" panose="02020603050405020304" pitchFamily="18" charset="0"/>
                        </a:rPr>
                        <a:t>37%</a:t>
                      </a:r>
                      <a:endParaRPr lang="ru-RU" b="1" dirty="0">
                        <a:solidFill>
                          <a:schemeClr val="bg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60000"/>
                        <a:lumOff val="40000"/>
                      </a:schemeClr>
                    </a:solidFill>
                  </a:tcPr>
                </a:tc>
                <a:tc>
                  <a:txBody>
                    <a:bodyPr/>
                    <a:lstStyle/>
                    <a:p>
                      <a:pPr algn="ctr"/>
                      <a:r>
                        <a:rPr lang="ru-RU" b="1" baseline="0" dirty="0" smtClean="0">
                          <a:solidFill>
                            <a:schemeClr val="bg1"/>
                          </a:solidFill>
                          <a:latin typeface="Times New Roman" panose="02020603050405020304" pitchFamily="18" charset="0"/>
                          <a:cs typeface="Times New Roman" panose="02020603050405020304" pitchFamily="18" charset="0"/>
                        </a:rPr>
                        <a:t> к </a:t>
                      </a:r>
                      <a:r>
                        <a:rPr lang="ru-RU" b="1" dirty="0" smtClean="0">
                          <a:solidFill>
                            <a:schemeClr val="bg1"/>
                          </a:solidFill>
                          <a:latin typeface="Times New Roman" panose="02020603050405020304" pitchFamily="18" charset="0"/>
                          <a:cs typeface="Times New Roman" panose="02020603050405020304" pitchFamily="18" charset="0"/>
                        </a:rPr>
                        <a:t>человеку как к Иному </a:t>
                      </a:r>
                    </a:p>
                    <a:p>
                      <a:pPr algn="ctr"/>
                      <a:r>
                        <a:rPr lang="ru-RU" b="1" dirty="0" smtClean="0">
                          <a:solidFill>
                            <a:schemeClr val="bg1"/>
                          </a:solidFill>
                          <a:latin typeface="Times New Roman" panose="02020603050405020304" pitchFamily="18" charset="0"/>
                          <a:cs typeface="Times New Roman" panose="02020603050405020304" pitchFamily="18" charset="0"/>
                        </a:rPr>
                        <a:t>40%</a:t>
                      </a:r>
                      <a:endParaRPr lang="ru-RU" b="1" dirty="0">
                        <a:solidFill>
                          <a:schemeClr val="bg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tx2">
                        <a:lumMod val="60000"/>
                        <a:lumOff val="40000"/>
                      </a:schemeClr>
                    </a:solidFill>
                  </a:tcPr>
                </a:tc>
              </a:tr>
            </a:tbl>
          </a:graphicData>
        </a:graphic>
      </p:graphicFrame>
      <p:sp>
        <p:nvSpPr>
          <p:cNvPr id="4" name="Прямоугольник 3"/>
          <p:cNvSpPr/>
          <p:nvPr/>
        </p:nvSpPr>
        <p:spPr>
          <a:xfrm>
            <a:off x="408300" y="356052"/>
            <a:ext cx="8208912" cy="830997"/>
          </a:xfrm>
          <a:prstGeom prst="rect">
            <a:avLst/>
          </a:prstGeom>
        </p:spPr>
        <p:txBody>
          <a:bodyPr wrap="square">
            <a:spAutoFit/>
          </a:bodyPr>
          <a:lstStyle/>
          <a:p>
            <a:pPr algn="ctr"/>
            <a:r>
              <a:rPr lang="ru-RU" sz="2400" b="1" dirty="0">
                <a:solidFill>
                  <a:schemeClr val="bg1"/>
                </a:solidFill>
                <a:latin typeface="Times New Roman" panose="02020603050405020304" pitchFamily="18" charset="0"/>
                <a:cs typeface="Times New Roman" panose="02020603050405020304" pitchFamily="18" charset="0"/>
              </a:rPr>
              <a:t>Ценности –</a:t>
            </a:r>
            <a:r>
              <a:rPr lang="ru-RU" sz="2400" b="1" dirty="0" smtClean="0">
                <a:solidFill>
                  <a:schemeClr val="bg1"/>
                </a:solidFill>
                <a:latin typeface="Times New Roman" panose="02020603050405020304" pitchFamily="18" charset="0"/>
                <a:cs typeface="Times New Roman" panose="02020603050405020304" pitchFamily="18" charset="0"/>
              </a:rPr>
              <a:t>лидеры</a:t>
            </a:r>
          </a:p>
          <a:p>
            <a:pPr algn="ctr"/>
            <a:r>
              <a:rPr lang="ru-RU" sz="2400" b="1" dirty="0" smtClean="0">
                <a:solidFill>
                  <a:schemeClr val="bg1"/>
                </a:solidFill>
                <a:latin typeface="Times New Roman" panose="02020603050405020304" pitchFamily="18" charset="0"/>
                <a:cs typeface="Times New Roman" panose="02020603050405020304" pitchFamily="18" charset="0"/>
              </a:rPr>
              <a:t> </a:t>
            </a:r>
            <a:r>
              <a:rPr lang="ru-RU" sz="2400" b="1" dirty="0">
                <a:solidFill>
                  <a:schemeClr val="bg1"/>
                </a:solidFill>
                <a:latin typeface="Times New Roman" panose="02020603050405020304" pitchFamily="18" charset="0"/>
                <a:cs typeface="Times New Roman" panose="02020603050405020304" pitchFamily="18" charset="0"/>
              </a:rPr>
              <a:t>(сформированные у большинства </a:t>
            </a:r>
            <a:r>
              <a:rPr lang="ru-RU" sz="2400" b="1" dirty="0" smtClean="0">
                <a:solidFill>
                  <a:schemeClr val="bg1"/>
                </a:solidFill>
                <a:latin typeface="Times New Roman" panose="02020603050405020304" pitchFamily="18" charset="0"/>
                <a:cs typeface="Times New Roman" panose="02020603050405020304" pitchFamily="18" charset="0"/>
              </a:rPr>
              <a:t>подростков</a:t>
            </a:r>
            <a:r>
              <a:rPr lang="ru-RU" dirty="0" smtClean="0">
                <a:solidFill>
                  <a:schemeClr val="bg1"/>
                </a:solidFill>
                <a:latin typeface="Times New Roman" panose="02020603050405020304" pitchFamily="18" charset="0"/>
                <a:cs typeface="Times New Roman" panose="02020603050405020304" pitchFamily="18" charset="0"/>
              </a:rPr>
              <a:t>)</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581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816244"/>
            <a:ext cx="5976664" cy="769441"/>
          </a:xfrm>
          <a:prstGeom prst="rect">
            <a:avLst/>
          </a:prstGeom>
        </p:spPr>
        <p:txBody>
          <a:bodyPr wrap="square">
            <a:spAutoFit/>
          </a:bodyPr>
          <a:lstStyle/>
          <a:p>
            <a:r>
              <a:rPr lang="ru-RU" sz="4400" b="1" dirty="0" smtClean="0">
                <a:solidFill>
                  <a:schemeClr val="bg1"/>
                </a:solidFill>
                <a:effectLst>
                  <a:outerShdw blurRad="38100" dist="38100" dir="2700000" algn="tl">
                    <a:srgbClr val="000000">
                      <a:alpha val="43137"/>
                    </a:srgbClr>
                  </a:outerShdw>
                </a:effectLst>
              </a:rPr>
              <a:t>  </a:t>
            </a:r>
            <a:endParaRPr lang="ru-RU" sz="4400" b="1" dirty="0">
              <a:solidFill>
                <a:schemeClr val="bg1"/>
              </a:solidFill>
              <a:effectLst>
                <a:outerShdw blurRad="38100" dist="38100" dir="2700000" algn="tl">
                  <a:srgbClr val="000000">
                    <a:alpha val="43137"/>
                  </a:srgbClr>
                </a:outerShdw>
              </a:effectLst>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275604288"/>
              </p:ext>
            </p:extLst>
          </p:nvPr>
        </p:nvGraphicFramePr>
        <p:xfrm>
          <a:off x="395536" y="302951"/>
          <a:ext cx="8424936" cy="4642588"/>
        </p:xfrm>
        <a:graphic>
          <a:graphicData uri="http://schemas.openxmlformats.org/drawingml/2006/table">
            <a:tbl>
              <a:tblPr firstRow="1" firstCol="1" bandRow="1">
                <a:tableStyleId>{5C22544A-7EE6-4342-B048-85BDC9FD1C3A}</a:tableStyleId>
              </a:tblPr>
              <a:tblGrid>
                <a:gridCol w="1152128"/>
                <a:gridCol w="864096"/>
                <a:gridCol w="860892"/>
                <a:gridCol w="959040"/>
                <a:gridCol w="663952"/>
                <a:gridCol w="811496"/>
                <a:gridCol w="885268"/>
                <a:gridCol w="959040"/>
                <a:gridCol w="1269024"/>
              </a:tblGrid>
              <a:tr h="845157">
                <a:tc rowSpan="2">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endParaRPr lang="en-US" sz="1200"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Отношение </a:t>
                      </a:r>
                    </a:p>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подростка </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Устойчиво-позитивное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Ситуативно-позитивное </a:t>
                      </a:r>
                      <a:r>
                        <a:rPr lang="ru-RU" sz="1050" dirty="0" smtClean="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отношение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Ситуативно-негативное отношение </a:t>
                      </a:r>
                      <a:endParaRPr lang="ru-RU" sz="1050" dirty="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lnSpc>
                          <a:spcPct val="107000"/>
                        </a:lnSpc>
                        <a:spcAft>
                          <a:spcPts val="0"/>
                        </a:spcAft>
                      </a:pPr>
                      <a:r>
                        <a:rPr lang="ru-RU" sz="1050" dirty="0">
                          <a:solidFill>
                            <a:schemeClr val="tx1"/>
                          </a:solidFill>
                          <a:effectLst/>
                          <a:latin typeface="Times New Roman" panose="02020603050405020304" pitchFamily="18" charset="0"/>
                          <a:cs typeface="Times New Roman" panose="02020603050405020304" pitchFamily="18" charset="0"/>
                        </a:rPr>
                        <a:t> </a:t>
                      </a:r>
                    </a:p>
                    <a:p>
                      <a:pPr algn="ctr">
                        <a:lnSpc>
                          <a:spcPct val="107000"/>
                        </a:lnSpc>
                        <a:spcAft>
                          <a:spcPts val="0"/>
                        </a:spcAft>
                      </a:pPr>
                      <a:r>
                        <a:rPr lang="ru-RU" sz="1050" b="1" dirty="0">
                          <a:solidFill>
                            <a:schemeClr val="tx1"/>
                          </a:solidFill>
                          <a:effectLst/>
                          <a:latin typeface="Times New Roman" panose="02020603050405020304" pitchFamily="18" charset="0"/>
                          <a:cs typeface="Times New Roman" panose="02020603050405020304" pitchFamily="18" charset="0"/>
                        </a:rPr>
                        <a:t>Устойчиво </a:t>
                      </a:r>
                      <a:r>
                        <a:rPr lang="ru-RU" sz="1050" b="1" dirty="0" smtClean="0">
                          <a:solidFill>
                            <a:schemeClr val="tx1"/>
                          </a:solidFill>
                          <a:effectLst/>
                          <a:latin typeface="Times New Roman" panose="02020603050405020304" pitchFamily="18" charset="0"/>
                          <a:cs typeface="Times New Roman" panose="02020603050405020304" pitchFamily="18" charset="0"/>
                        </a:rPr>
                        <a:t>– негативное</a:t>
                      </a:r>
                    </a:p>
                    <a:p>
                      <a:pPr algn="ctr">
                        <a:lnSpc>
                          <a:spcPct val="107000"/>
                        </a:lnSpc>
                        <a:spcAft>
                          <a:spcPts val="0"/>
                        </a:spcAft>
                      </a:pPr>
                      <a:r>
                        <a:rPr lang="ru-RU" sz="1050" b="1" dirty="0" smtClean="0">
                          <a:solidFill>
                            <a:schemeClr val="tx1"/>
                          </a:solidFill>
                          <a:effectLst/>
                          <a:latin typeface="Times New Roman" panose="02020603050405020304" pitchFamily="18" charset="0"/>
                          <a:cs typeface="Times New Roman" panose="02020603050405020304" pitchFamily="18" charset="0"/>
                        </a:rPr>
                        <a:t> отношение </a:t>
                      </a:r>
                      <a:endParaRPr lang="ru-RU" sz="1050" b="1"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r>
              <a:tr h="226445">
                <a:tc vMerge="1">
                  <a:txBody>
                    <a:bodyPr/>
                    <a:lstStyle/>
                    <a:p>
                      <a:endParaRPr lang="ru-RU"/>
                    </a:p>
                  </a:txBody>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2006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семье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Отечеству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0</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167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Земле (природе)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миру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ea typeface="+mn-ea"/>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труду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культуре</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22</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323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знаниям</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таковому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17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Другому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59</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13</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человеку как                к Иному</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35</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телесному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37</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54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8</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11</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душевному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10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smtClean="0">
                          <a:solidFill>
                            <a:schemeClr val="tx1"/>
                          </a:solidFill>
                          <a:effectLst/>
                          <a:latin typeface="Times New Roman" panose="02020603050405020304" pitchFamily="18" charset="0"/>
                          <a:cs typeface="Times New Roman" panose="02020603050405020304" pitchFamily="18" charset="0"/>
                        </a:rPr>
                        <a:t>54</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46</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34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40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2</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6</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8063">
                <a:tc>
                  <a:txBody>
                    <a:bodyPr/>
                    <a:lstStyle/>
                    <a:p>
                      <a:pPr>
                        <a:lnSpc>
                          <a:spcPct val="107000"/>
                        </a:lnSpc>
                        <a:spcAft>
                          <a:spcPts val="0"/>
                        </a:spcAft>
                      </a:pPr>
                      <a:r>
                        <a:rPr lang="ru-RU" sz="1050" dirty="0" smtClean="0">
                          <a:solidFill>
                            <a:schemeClr val="tx1"/>
                          </a:solidFill>
                          <a:effectLst/>
                          <a:latin typeface="Times New Roman" panose="02020603050405020304" pitchFamily="18" charset="0"/>
                          <a:cs typeface="Times New Roman" panose="02020603050405020304" pitchFamily="18" charset="0"/>
                        </a:rPr>
                        <a:t>К </a:t>
                      </a:r>
                      <a:r>
                        <a:rPr lang="ru-RU" sz="1050" dirty="0">
                          <a:solidFill>
                            <a:schemeClr val="tx1"/>
                          </a:solidFill>
                          <a:effectLst/>
                          <a:latin typeface="Times New Roman" panose="02020603050405020304" pitchFamily="18" charset="0"/>
                          <a:cs typeface="Times New Roman" panose="02020603050405020304" pitchFamily="18" charset="0"/>
                        </a:rPr>
                        <a:t>своему духовному «Я»</a:t>
                      </a:r>
                      <a:endParaRPr lang="ru-RU" sz="105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28</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71</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65</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4</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a:solidFill>
                            <a:schemeClr val="tx1"/>
                          </a:solidFill>
                          <a:effectLst/>
                          <a:latin typeface="Times New Roman" panose="02020603050405020304" pitchFamily="18" charset="0"/>
                          <a:cs typeface="Times New Roman" panose="02020603050405020304" pitchFamily="18" charset="0"/>
                        </a:rPr>
                        <a:t>7</a:t>
                      </a:r>
                      <a:endParaRPr lang="ru-RU" sz="120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0"/>
                        </a:spcAft>
                      </a:pPr>
                      <a:r>
                        <a:rPr lang="ru-RU" sz="1200" dirty="0">
                          <a:solidFill>
                            <a:schemeClr val="tx1"/>
                          </a:solidFill>
                          <a:effectLst/>
                          <a:latin typeface="Times New Roman" panose="02020603050405020304" pitchFamily="18" charset="0"/>
                          <a:cs typeface="Times New Roman" panose="02020603050405020304" pitchFamily="18" charset="0"/>
                        </a:rPr>
                        <a:t>0</a:t>
                      </a:r>
                      <a:endParaRPr lang="ru-RU" sz="1200" dirty="0">
                        <a:solidFill>
                          <a:schemeClr val="tx1"/>
                        </a:solidFill>
                        <a:effectLst/>
                        <a:latin typeface="Times New Roman" panose="02020603050405020304" pitchFamily="18" charset="0"/>
                        <a:ea typeface="Calibri"/>
                        <a:cs typeface="Times New Roman" panose="02020603050405020304" pitchFamily="18" charset="0"/>
                      </a:endParaRPr>
                    </a:p>
                  </a:txBody>
                  <a:tcPr marL="28954" marR="28954"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2976808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4756</TotalTime>
  <Words>4329</Words>
  <Application>Microsoft Office PowerPoint</Application>
  <PresentationFormat>Экран (16:9)</PresentationFormat>
  <Paragraphs>2248</Paragraphs>
  <Slides>39</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     Методика исследования ценностных ориентаций подростков. Показатели эффективности воспитания . Результаты исследования на примере участников смены КДЦ «Созвездие»  2006/2021гг.                                                                                                    Педагоги-психологи                                                                      Центра развития ключевых компетенций                                                                 Краевого детского центра «Созвездие»                                                                                                       Оспенникова Е.М.                     Киселева О.М.</vt:lpstr>
      <vt:lpstr> Ключевые нормативные документы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Ценности-лидеры  2021 года  ( в сравнении с 2006 годом)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Отрицательная динамика (%) Изменение:   устойчиво-позитивное                                                                          ситуативно-негативное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Устойчивые ценности среднего уровня сформированности                     у большинства подростков  в 2006/2021 гг.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Опыт организации и проведения  «Краевой Школы  Подготовки Вожатых»</dc:title>
  <dc:creator>Перепечай Петр Эдуардович</dc:creator>
  <cp:lastModifiedBy>Admin</cp:lastModifiedBy>
  <cp:revision>245</cp:revision>
  <dcterms:created xsi:type="dcterms:W3CDTF">2020-06-09T07:17:41Z</dcterms:created>
  <dcterms:modified xsi:type="dcterms:W3CDTF">2021-03-30T23:29:56Z</dcterms:modified>
</cp:coreProperties>
</file>